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 id="2147483869" r:id="rId2"/>
  </p:sldMasterIdLst>
  <p:notesMasterIdLst>
    <p:notesMasterId r:id="rId19"/>
  </p:notesMasterIdLst>
  <p:sldIdLst>
    <p:sldId id="501" r:id="rId3"/>
    <p:sldId id="454" r:id="rId4"/>
    <p:sldId id="573" r:id="rId5"/>
    <p:sldId id="569" r:id="rId6"/>
    <p:sldId id="571" r:id="rId7"/>
    <p:sldId id="570" r:id="rId8"/>
    <p:sldId id="574" r:id="rId9"/>
    <p:sldId id="575" r:id="rId10"/>
    <p:sldId id="576" r:id="rId11"/>
    <p:sldId id="524" r:id="rId12"/>
    <p:sldId id="578" r:id="rId13"/>
    <p:sldId id="579" r:id="rId14"/>
    <p:sldId id="577" r:id="rId15"/>
    <p:sldId id="562" r:id="rId16"/>
    <p:sldId id="527" r:id="rId17"/>
    <p:sldId id="33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90" autoAdjust="0"/>
  </p:normalViewPr>
  <p:slideViewPr>
    <p:cSldViewPr snapToGrid="0">
      <p:cViewPr varScale="1">
        <p:scale>
          <a:sx n="71" d="100"/>
          <a:sy n="71" d="100"/>
        </p:scale>
        <p:origin x="618" y="54"/>
      </p:cViewPr>
      <p:guideLst>
        <p:guide orient="horz" pos="2160"/>
        <p:guide pos="3840"/>
      </p:guideLst>
    </p:cSldViewPr>
  </p:slideViewPr>
  <p:outlineViewPr>
    <p:cViewPr>
      <p:scale>
        <a:sx n="33" d="100"/>
        <a:sy n="33" d="100"/>
      </p:scale>
      <p:origin x="0" y="3486"/>
    </p:cViewPr>
  </p:outlineViewPr>
  <p:notesTextViewPr>
    <p:cViewPr>
      <p:scale>
        <a:sx n="100" d="100"/>
        <a:sy n="100" d="100"/>
      </p:scale>
      <p:origin x="0" y="0"/>
    </p:cViewPr>
  </p:notesTextViewPr>
  <p:sorterViewPr>
    <p:cViewPr>
      <p:scale>
        <a:sx n="100" d="100"/>
        <a:sy n="100" d="100"/>
      </p:scale>
      <p:origin x="0" y="58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DDE742-95F7-450E-B411-17013C9947EB}" type="datetimeFigureOut">
              <a:rPr lang="en-US" smtClean="0"/>
              <a:pPr/>
              <a:t>1/22/2026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BE203-49FC-4DFD-8658-FC70DF3FF35B}" type="slidenum">
              <a:rPr lang="en-US" smtClean="0"/>
              <a:pPr/>
              <a:t>‹#›</a:t>
            </a:fld>
            <a:endParaRPr lang="en-US"/>
          </a:p>
        </p:txBody>
      </p:sp>
    </p:spTree>
    <p:extLst>
      <p:ext uri="{BB962C8B-B14F-4D97-AF65-F5344CB8AC3E}">
        <p14:creationId xmlns:p14="http://schemas.microsoft.com/office/powerpoint/2010/main" val="175676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A54B510-CE64-444C-AA75-4F8BB20E9FAA}" type="datetimeFigureOut">
              <a:rPr lang="en-US" smtClean="0"/>
              <a:pPr/>
              <a:t>1/22/2026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4BDF41B-6779-44DA-BE2D-609BB9B0E41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1960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4413657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08486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80785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679742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4830860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597118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394011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066847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Tree>
    <p:extLst>
      <p:ext uri="{BB962C8B-B14F-4D97-AF65-F5344CB8AC3E}">
        <p14:creationId xmlns:p14="http://schemas.microsoft.com/office/powerpoint/2010/main" val="33753026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032324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Tree>
    <p:extLst>
      <p:ext uri="{BB962C8B-B14F-4D97-AF65-F5344CB8AC3E}">
        <p14:creationId xmlns:p14="http://schemas.microsoft.com/office/powerpoint/2010/main" val="173545426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415167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Tree>
    <p:extLst>
      <p:ext uri="{BB962C8B-B14F-4D97-AF65-F5344CB8AC3E}">
        <p14:creationId xmlns:p14="http://schemas.microsoft.com/office/powerpoint/2010/main" val="38479107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834161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A54B510-CE64-444C-AA75-4F8BB20E9FAA}"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1/22/2026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4BDF41B-6779-44DA-BE2D-609BB9B0E416}"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49478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A54B510-CE64-444C-AA75-4F8BB20E9FAA}"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BDF41B-6779-44DA-BE2D-609BB9B0E416}"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A54B510-CE64-444C-AA75-4F8BB20E9FAA}"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DF41B-6779-44DA-BE2D-609BB9B0E416}"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A54B510-CE64-444C-AA75-4F8BB20E9FAA}"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BDF41B-6779-44DA-BE2D-609BB9B0E4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A54B510-CE64-444C-AA75-4F8BB20E9FAA}"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BDF41B-6779-44DA-BE2D-609BB9B0E416}"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4B510-CE64-444C-AA75-4F8BB20E9FAA}"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BDF41B-6779-44DA-BE2D-609BB9B0E41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0A54B510-CE64-444C-AA75-4F8BB20E9FAA}"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BDF41B-6779-44DA-BE2D-609BB9B0E41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A54B510-CE64-444C-AA75-4F8BB20E9FAA}" type="datetimeFigureOut">
              <a:rPr lang="en-US" smtClean="0"/>
              <a:pPr/>
              <a:t>1/22/2026</a:t>
            </a:fld>
            <a:endParaRPr lang="en-US"/>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4BDF41B-6779-44DA-BE2D-609BB9B0E416}" type="slidenum">
              <a:rPr lang="en-US" smtClean="0"/>
              <a:pPr/>
              <a:t>‹#›</a:t>
            </a:fld>
            <a:endParaRPr lang="en-US"/>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0A54B510-CE64-444C-AA75-4F8BB20E9FAA}" type="datetimeFigureOut">
              <a:rPr lang="en-US" smtClean="0"/>
              <a:pPr/>
              <a:t>1/22/2026</a:t>
            </a:fld>
            <a:endParaRPr lang="en-US"/>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04BDF41B-6779-44DA-BE2D-609BB9B0E41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A54B510-CE64-444C-AA75-4F8BB20E9FAA}" type="datetimeFigureOut">
              <a:rPr lang="en-US" smtClean="0"/>
              <a:pPr/>
              <a:t>1/22/2026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4BDF41B-6779-44DA-BE2D-609BB9B0E416}" type="slidenum">
              <a:rPr lang="en-US" smtClean="0"/>
              <a:pPr/>
              <a:t>‹#›</a:t>
            </a:fld>
            <a:endParaRPr lang="en-US"/>
          </a:p>
        </p:txBody>
      </p:sp>
    </p:spTree>
    <p:extLst>
      <p:ext uri="{BB962C8B-B14F-4D97-AF65-F5344CB8AC3E}">
        <p14:creationId xmlns:p14="http://schemas.microsoft.com/office/powerpoint/2010/main" val="2982112025"/>
      </p:ext>
    </p:extLst>
  </p:cSld>
  <p:clrMap bg1="lt1" tx1="dk1" bg2="lt2" tx2="dk2" accent1="accent1" accent2="accent2" accent3="accent3" accent4="accent4" accent5="accent5" accent6="accent6" hlink="hlink" folHlink="folHlink"/>
  <p:sldLayoutIdLst>
    <p:sldLayoutId id="2147483870"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 id="2147483882" r:id="rId13"/>
    <p:sldLayoutId id="2147483883" r:id="rId14"/>
    <p:sldLayoutId id="2147483884" r:id="rId15"/>
    <p:sldLayoutId id="21474838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1371" y="1012370"/>
            <a:ext cx="10972800" cy="274638"/>
          </a:xfrm>
        </p:spPr>
        <p:txBody>
          <a:bodyPr>
            <a:normAutofit fontScale="90000"/>
          </a:bodyPr>
          <a:lstStyle/>
          <a:p>
            <a:r>
              <a:rPr lang="en-US" sz="4400" u="sng" dirty="0">
                <a:solidFill>
                  <a:schemeClr val="bg1"/>
                </a:solidFill>
                <a:latin typeface="Times New Roman" pitchFamily="18" charset="0"/>
                <a:cs typeface="Times New Roman" pitchFamily="18" charset="0"/>
              </a:rPr>
              <a:t>Seminar</a:t>
            </a:r>
            <a:r>
              <a:rPr lang="en-US" sz="4400" u="sng" dirty="0">
                <a:solidFill>
                  <a:srgbClr val="CC3300"/>
                </a:solidFill>
                <a:latin typeface="Times New Roman" pitchFamily="18" charset="0"/>
                <a:cs typeface="Times New Roman" pitchFamily="18" charset="0"/>
              </a:rPr>
              <a:t/>
            </a:r>
            <a:br>
              <a:rPr lang="en-US" sz="4400" u="sng" dirty="0">
                <a:solidFill>
                  <a:srgbClr val="CC3300"/>
                </a:solidFill>
                <a:latin typeface="Times New Roman" pitchFamily="18" charset="0"/>
                <a:cs typeface="Times New Roman" pitchFamily="18" charset="0"/>
              </a:rPr>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1999" cy="6858000"/>
          </a:xfrm>
        </p:spPr>
      </p:pic>
      <p:sp>
        <p:nvSpPr>
          <p:cNvPr id="5" name="TextBox 4"/>
          <p:cNvSpPr txBox="1"/>
          <p:nvPr/>
        </p:nvSpPr>
        <p:spPr>
          <a:xfrm>
            <a:off x="257415" y="733792"/>
            <a:ext cx="9183188" cy="212365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Times New Roman" pitchFamily="18" charset="0"/>
                <a:ea typeface="+mn-ea"/>
                <a:cs typeface="Times New Roman"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strike="noStrike" kern="1200" cap="none" spc="0" normalizeH="0" baseline="0" noProof="0" dirty="0">
              <a:ln>
                <a:noFill/>
              </a:ln>
              <a:solidFill>
                <a:prstClr val="white"/>
              </a:solidFill>
              <a:effectLst/>
              <a:uLnTx/>
              <a:uFillTx/>
              <a:latin typeface="Times New Roman" pitchFamily="18" charset="0"/>
              <a:cs typeface="Times New Roman"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prstClr val="white"/>
                </a:solidFill>
                <a:latin typeface="Times New Roman" pitchFamily="18" charset="0"/>
                <a:cs typeface="Times New Roman" pitchFamily="18" charset="0"/>
              </a:rPr>
              <a:t>T</a:t>
            </a:r>
            <a:r>
              <a:rPr lang="en-US" sz="2400" b="1" noProof="0" dirty="0" smtClean="0">
                <a:solidFill>
                  <a:prstClr val="white"/>
                </a:solidFill>
                <a:latin typeface="Times New Roman" pitchFamily="18" charset="0"/>
                <a:cs typeface="Times New Roman" pitchFamily="18" charset="0"/>
              </a:rPr>
              <a:t>HỰC </a:t>
            </a:r>
            <a:r>
              <a:rPr lang="en-US" sz="2400" b="1" noProof="0" dirty="0">
                <a:solidFill>
                  <a:prstClr val="white"/>
                </a:solidFill>
                <a:latin typeface="Times New Roman" pitchFamily="18" charset="0"/>
                <a:cs typeface="Times New Roman" pitchFamily="18" charset="0"/>
              </a:rPr>
              <a:t>ĐƠN VÀ KHẨU PHẦN ĂN </a:t>
            </a:r>
            <a:r>
              <a:rPr lang="en-US" sz="2400" b="1" noProof="0" dirty="0" smtClean="0">
                <a:solidFill>
                  <a:prstClr val="white"/>
                </a:solidFill>
                <a:latin typeface="Times New Roman" pitchFamily="18" charset="0"/>
                <a:cs typeface="Times New Roman" pitchFamily="18" charset="0"/>
              </a:rPr>
              <a:t> CỦA TRẺ  MẦM NON TRÊN PHẦN MỀM QUẢN LÝ NUÔI DƯỠNG NUTRI ALL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strike="noStrike" kern="1200" cap="none" spc="0" normalizeH="0" baseline="0" noProof="0" dirty="0">
              <a:ln>
                <a:noFill/>
              </a:ln>
              <a:solidFill>
                <a:prstClr val="white"/>
              </a:solidFill>
              <a:effectLst/>
              <a:uLnTx/>
              <a:uFillTx/>
              <a:latin typeface="Times New Roman" pitchFamily="18" charset="0"/>
              <a:cs typeface="Times New Roman" pitchFamily="18" charset="0"/>
            </a:endParaRPr>
          </a:p>
        </p:txBody>
      </p:sp>
      <p:sp>
        <p:nvSpPr>
          <p:cNvPr id="7" name="TextBox 6"/>
          <p:cNvSpPr txBox="1"/>
          <p:nvPr/>
        </p:nvSpPr>
        <p:spPr>
          <a:xfrm>
            <a:off x="631371" y="504538"/>
            <a:ext cx="8633779"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prstClr val="white"/>
                </a:solidFill>
                <a:latin typeface="Times New Roman" panose="02020603050405020304" pitchFamily="18" charset="0"/>
                <a:cs typeface="Times New Roman" panose="02020603050405020304" pitchFamily="18" charset="0"/>
              </a:rPr>
              <a:t>ỦY BAN NHÂN DÂN PHƯỜNG TRƯỜNG THI</a:t>
            </a:r>
            <a:endParaRPr lang="en-US" sz="2000" b="1" dirty="0">
              <a:solidFill>
                <a:prstClr val="white"/>
              </a:solidFill>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Times New Roman" panose="02020603050405020304" pitchFamily="18" charset="0"/>
                <a:cs typeface="Times New Roman" panose="02020603050405020304" pitchFamily="18" charset="0"/>
              </a:rPr>
              <a:t>TRƯỜNG MẦM NON LIÊN BẢO</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8" name="TextBox 7">
            <a:extLst>
              <a:ext uri="{FF2B5EF4-FFF2-40B4-BE49-F238E27FC236}">
                <a16:creationId xmlns:a16="http://schemas.microsoft.com/office/drawing/2014/main" xmlns="" id="{AD6DC696-1D5A-F535-CCF5-49A1A441B93C}"/>
              </a:ext>
            </a:extLst>
          </p:cNvPr>
          <p:cNvSpPr txBox="1"/>
          <p:nvPr/>
        </p:nvSpPr>
        <p:spPr>
          <a:xfrm>
            <a:off x="3489938" y="5166555"/>
            <a:ext cx="6169842" cy="400110"/>
          </a:xfrm>
          <a:prstGeom prst="rect">
            <a:avLst/>
          </a:prstGeom>
          <a:noFill/>
        </p:spPr>
        <p:txBody>
          <a:bodyPr wrap="square">
            <a:spAutoFit/>
          </a:bodyPr>
          <a:lstStyle/>
          <a:p>
            <a:pPr algn="ctr">
              <a:defRPr/>
            </a:pPr>
            <a:r>
              <a:rPr lang="en-US" sz="2000" b="1" i="1" dirty="0" err="1" smtClean="0">
                <a:solidFill>
                  <a:srgbClr val="FF0000"/>
                </a:solidFill>
                <a:latin typeface="Times New Roman" pitchFamily="18" charset="0"/>
                <a:cs typeface="Times New Roman" pitchFamily="18" charset="0"/>
              </a:rPr>
              <a:t>Trường</a:t>
            </a:r>
            <a:r>
              <a:rPr lang="en-US" sz="2000" b="1" i="1" dirty="0" smtClean="0">
                <a:solidFill>
                  <a:srgbClr val="FF0000"/>
                </a:solidFill>
                <a:latin typeface="Times New Roman" pitchFamily="18" charset="0"/>
                <a:cs typeface="Times New Roman" pitchFamily="18" charset="0"/>
              </a:rPr>
              <a:t> </a:t>
            </a:r>
            <a:r>
              <a:rPr lang="en-US" sz="2000" b="1" i="1" dirty="0" err="1" smtClean="0">
                <a:solidFill>
                  <a:srgbClr val="FF0000"/>
                </a:solidFill>
                <a:latin typeface="Times New Roman" pitchFamily="18" charset="0"/>
                <a:cs typeface="Times New Roman" pitchFamily="18" charset="0"/>
              </a:rPr>
              <a:t>Thi</a:t>
            </a:r>
            <a:r>
              <a:rPr lang="en-US" sz="2000" b="1" i="1" dirty="0" smtClean="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ngày</a:t>
            </a:r>
            <a:r>
              <a:rPr lang="en-US" sz="2000" b="1" i="1" dirty="0">
                <a:solidFill>
                  <a:srgbClr val="FF0000"/>
                </a:solidFill>
                <a:latin typeface="Times New Roman" pitchFamily="18" charset="0"/>
                <a:cs typeface="Times New Roman" pitchFamily="18" charset="0"/>
              </a:rPr>
              <a:t> 10 </a:t>
            </a:r>
            <a:r>
              <a:rPr lang="en-US" sz="2000" b="1" i="1" dirty="0" err="1">
                <a:solidFill>
                  <a:srgbClr val="FF0000"/>
                </a:solidFill>
                <a:latin typeface="Times New Roman" pitchFamily="18" charset="0"/>
                <a:cs typeface="Times New Roman" pitchFamily="18" charset="0"/>
              </a:rPr>
              <a:t>tháng</a:t>
            </a:r>
            <a:r>
              <a:rPr lang="en-US" sz="2000" b="1" i="1" dirty="0">
                <a:solidFill>
                  <a:srgbClr val="FF0000"/>
                </a:solidFill>
                <a:latin typeface="Times New Roman" pitchFamily="18" charset="0"/>
                <a:cs typeface="Times New Roman" pitchFamily="18" charset="0"/>
              </a:rPr>
              <a:t> </a:t>
            </a:r>
            <a:r>
              <a:rPr lang="en-US" sz="2000" b="1" i="1" dirty="0" smtClean="0">
                <a:solidFill>
                  <a:srgbClr val="FF0000"/>
                </a:solidFill>
                <a:latin typeface="Times New Roman" pitchFamily="18" charset="0"/>
                <a:cs typeface="Times New Roman" pitchFamily="18" charset="0"/>
              </a:rPr>
              <a:t>01 </a:t>
            </a:r>
            <a:r>
              <a:rPr lang="en-US" sz="2000" b="1" i="1" dirty="0" err="1">
                <a:solidFill>
                  <a:srgbClr val="FF0000"/>
                </a:solidFill>
                <a:latin typeface="Times New Roman" pitchFamily="18" charset="0"/>
                <a:cs typeface="Times New Roman" pitchFamily="18" charset="0"/>
              </a:rPr>
              <a:t>năm</a:t>
            </a:r>
            <a:r>
              <a:rPr lang="en-US" sz="2000" b="1" i="1" dirty="0">
                <a:solidFill>
                  <a:srgbClr val="FF0000"/>
                </a:solidFill>
                <a:latin typeface="Times New Roman" pitchFamily="18" charset="0"/>
                <a:cs typeface="Times New Roman" pitchFamily="18" charset="0"/>
              </a:rPr>
              <a:t> </a:t>
            </a:r>
            <a:r>
              <a:rPr lang="en-US" sz="2000" b="1" i="1" dirty="0" smtClean="0">
                <a:solidFill>
                  <a:srgbClr val="FF0000"/>
                </a:solidFill>
                <a:latin typeface="Times New Roman" pitchFamily="18" charset="0"/>
                <a:cs typeface="Times New Roman" pitchFamily="18" charset="0"/>
              </a:rPr>
              <a:t>2026</a:t>
            </a:r>
            <a:endParaRPr lang="en-US" sz="2000" b="1" i="1" dirty="0">
              <a:solidFill>
                <a:srgbClr val="FF0000"/>
              </a:solidFill>
              <a:latin typeface="Times New Roman" pitchFamily="18" charset="0"/>
              <a:cs typeface="Times New Roman" pitchFamily="18" charset="0"/>
            </a:endParaRPr>
          </a:p>
        </p:txBody>
      </p:sp>
      <p:cxnSp>
        <p:nvCxnSpPr>
          <p:cNvPr id="9" name="Straight Connector 8">
            <a:extLst>
              <a:ext uri="{FF2B5EF4-FFF2-40B4-BE49-F238E27FC236}">
                <a16:creationId xmlns:a16="http://schemas.microsoft.com/office/drawing/2014/main" xmlns="" id="{26B36266-E01D-F74E-025C-F9564D20417B}"/>
              </a:ext>
            </a:extLst>
          </p:cNvPr>
          <p:cNvCxnSpPr/>
          <p:nvPr/>
        </p:nvCxnSpPr>
        <p:spPr>
          <a:xfrm>
            <a:off x="3705306" y="1179002"/>
            <a:ext cx="2687782" cy="0"/>
          </a:xfrm>
          <a:prstGeom prst="line">
            <a:avLst/>
          </a:prstGeom>
        </p:spPr>
        <p:style>
          <a:lnRef idx="1">
            <a:schemeClr val="accent5"/>
          </a:lnRef>
          <a:fillRef idx="0">
            <a:schemeClr val="accent5"/>
          </a:fillRef>
          <a:effectRef idx="0">
            <a:schemeClr val="accent5"/>
          </a:effectRef>
          <a:fontRef idx="minor">
            <a:schemeClr val="tx1"/>
          </a:fontRef>
        </p:style>
      </p:cxnSp>
      <p:sp>
        <p:nvSpPr>
          <p:cNvPr id="11" name="TextBox 10"/>
          <p:cNvSpPr txBox="1"/>
          <p:nvPr/>
        </p:nvSpPr>
        <p:spPr>
          <a:xfrm>
            <a:off x="617029" y="504538"/>
            <a:ext cx="8633779"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smtClean="0">
                <a:solidFill>
                  <a:prstClr val="white"/>
                </a:solidFill>
                <a:latin typeface="Times New Roman" panose="02020603050405020304" pitchFamily="18" charset="0"/>
                <a:cs typeface="Times New Roman" panose="02020603050405020304" pitchFamily="18" charset="0"/>
              </a:rPr>
              <a:t>ỦY BAN NHÂN DÂN PHƯỜNG TRƯỜNG THI</a:t>
            </a:r>
            <a:endParaRPr lang="en-US" sz="2000" b="1" dirty="0">
              <a:solidFill>
                <a:prstClr val="white"/>
              </a:solidFill>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Times New Roman" panose="02020603050405020304" pitchFamily="18" charset="0"/>
                <a:cs typeface="Times New Roman" panose="02020603050405020304" pitchFamily="18" charset="0"/>
              </a:rPr>
              <a:t>TRƯỜNG MẦM NON LIÊN BẢO</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44175726"/>
      </p:ext>
    </p:extLst>
  </p:cSld>
  <p:clrMapOvr>
    <a:masterClrMapping/>
  </p:clrMapOvr>
  <mc:AlternateContent xmlns:mc="http://schemas.openxmlformats.org/markup-compatibility/2006" xmlns:p14="http://schemas.microsoft.com/office/powerpoint/2010/main">
    <mc:Choice Requires="p14">
      <p:transition p14:dur="250">
        <p:split orient="vert"/>
      </p:transition>
    </mc:Choice>
    <mc:Fallback xmlns="">
      <p:transition>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p:cNvSpPr txBox="1"/>
          <p:nvPr/>
        </p:nvSpPr>
        <p:spPr>
          <a:xfrm>
            <a:off x="995082" y="1395089"/>
            <a:ext cx="10395390" cy="4692567"/>
          </a:xfrm>
          <a:prstGeom prst="rect">
            <a:avLst/>
          </a:prstGeom>
          <a:noFill/>
        </p:spPr>
        <p:txBody>
          <a:bodyPr wrap="square" rtlCol="0">
            <a:spAutoFit/>
          </a:bodyPr>
          <a:lstStyle/>
          <a:p>
            <a:pPr algn="just">
              <a:lnSpc>
                <a:spcPct val="115000"/>
              </a:lnSpc>
              <a:spcAft>
                <a:spcPts val="800"/>
              </a:spcAft>
            </a:pPr>
            <a:r>
              <a:rPr lang="vi-VN" sz="32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kern="0" dirty="0" err="1">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chế</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ngày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đôi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phối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bữa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dẫn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hết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suất</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 (ví dụ tại trường).</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Times New Roman" panose="02020603050405020304" pitchFamily="18" charset="0"/>
              <a:buChar char="-"/>
            </a:pP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Vẫn phải ghi chép một số sổ như sổ giao nhận LTTP hàng ngày, sổ báo ăn, sổ điểm danh, sổ kiểm thực 3 bước ... vẫn phải viết tay hoặc thiết kế in ngoài phần mềm.</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US" sz="2800" dirty="0"/>
          </a:p>
        </p:txBody>
      </p:sp>
    </p:spTree>
    <p:extLst>
      <p:ext uri="{BB962C8B-B14F-4D97-AF65-F5344CB8AC3E}">
        <p14:creationId xmlns:p14="http://schemas.microsoft.com/office/powerpoint/2010/main" val="1095667112"/>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4955FE1-45F9-BC04-76E2-E87ACC8CE1C5}"/>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xmlns="" id="{5370AB4A-3F17-AEDF-DBDA-A6FF363BC305}"/>
              </a:ext>
            </a:extLst>
          </p:cNvPr>
          <p:cNvSpPr txBox="1"/>
          <p:nvPr/>
        </p:nvSpPr>
        <p:spPr>
          <a:xfrm>
            <a:off x="914400" y="407963"/>
            <a:ext cx="10476072" cy="5927777"/>
          </a:xfrm>
          <a:prstGeom prst="rect">
            <a:avLst/>
          </a:prstGeom>
          <a:noFill/>
        </p:spPr>
        <p:txBody>
          <a:bodyPr wrap="square" rtlCol="0">
            <a:spAutoFit/>
          </a:bodyPr>
          <a:lstStyle/>
          <a:p>
            <a:pPr algn="just">
              <a:lnSpc>
                <a:spcPct val="115000"/>
              </a:lnSpc>
              <a:spcAft>
                <a:spcPts val="800"/>
              </a:spcAft>
            </a:pPr>
            <a:r>
              <a:rPr lang="vi-VN" sz="3200" b="1" kern="0" dirty="0">
                <a:effectLst/>
                <a:latin typeface="Times New Roman" panose="02020603050405020304" pitchFamily="18" charset="0"/>
                <a:ea typeface="Times New Roman" panose="02020603050405020304" pitchFamily="18" charset="0"/>
                <a:cs typeface="Times New Roman" panose="02020603050405020304" pitchFamily="18" charset="0"/>
              </a:rPr>
              <a:t>*Giải pháp</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Khi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chú</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cân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nặng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bữa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685800" algn="just">
              <a:lnSpc>
                <a:spcPct val="115000"/>
              </a:lnSpc>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Ví</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dụ</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marL="685800" algn="just">
              <a:lnSpc>
                <a:spcPct val="115000"/>
              </a:lnSpc>
              <a:spcAft>
                <a:spcPts val="800"/>
              </a:spcAft>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Dựa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hình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tế</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ta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cân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bữa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 trường cung cấp </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62%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1000Kcal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vậy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cung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620Kcal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85800" algn="just">
              <a:lnSpc>
                <a:spcPct val="115000"/>
              </a:lnSpc>
              <a:spcAft>
                <a:spcPts val="800"/>
              </a:spcAft>
            </a:pP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endParaRPr lang="en-US" sz="2800" dirty="0"/>
          </a:p>
        </p:txBody>
      </p:sp>
      <p:graphicFrame>
        <p:nvGraphicFramePr>
          <p:cNvPr id="2" name="Table 1">
            <a:extLst>
              <a:ext uri="{FF2B5EF4-FFF2-40B4-BE49-F238E27FC236}">
                <a16:creationId xmlns:a16="http://schemas.microsoft.com/office/drawing/2014/main" xmlns="" id="{343BEC8E-353A-A5B1-1313-6ACAFB75E051}"/>
              </a:ext>
            </a:extLst>
          </p:cNvPr>
          <p:cNvGraphicFramePr>
            <a:graphicFrameLocks noGrp="1"/>
          </p:cNvGraphicFramePr>
          <p:nvPr>
            <p:extLst>
              <p:ext uri="{D42A27DB-BD31-4B8C-83A1-F6EECF244321}">
                <p14:modId xmlns:p14="http://schemas.microsoft.com/office/powerpoint/2010/main" val="2676563786"/>
              </p:ext>
            </p:extLst>
          </p:nvPr>
        </p:nvGraphicFramePr>
        <p:xfrm>
          <a:off x="1237709" y="5134708"/>
          <a:ext cx="9716582" cy="1521882"/>
        </p:xfrm>
        <a:graphic>
          <a:graphicData uri="http://schemas.openxmlformats.org/drawingml/2006/table">
            <a:tbl>
              <a:tblPr firstRow="1" firstCol="1" bandRow="1">
                <a:tableStyleId>{5C22544A-7EE6-4342-B048-85BDC9FD1C3A}</a:tableStyleId>
              </a:tblPr>
              <a:tblGrid>
                <a:gridCol w="3071274">
                  <a:extLst>
                    <a:ext uri="{9D8B030D-6E8A-4147-A177-3AD203B41FA5}">
                      <a16:colId xmlns:a16="http://schemas.microsoft.com/office/drawing/2014/main" xmlns="" val="3526884457"/>
                    </a:ext>
                  </a:extLst>
                </a:gridCol>
                <a:gridCol w="3232021">
                  <a:extLst>
                    <a:ext uri="{9D8B030D-6E8A-4147-A177-3AD203B41FA5}">
                      <a16:colId xmlns:a16="http://schemas.microsoft.com/office/drawing/2014/main" xmlns="" val="2225490288"/>
                    </a:ext>
                  </a:extLst>
                </a:gridCol>
                <a:gridCol w="3413287">
                  <a:extLst>
                    <a:ext uri="{9D8B030D-6E8A-4147-A177-3AD203B41FA5}">
                      <a16:colId xmlns:a16="http://schemas.microsoft.com/office/drawing/2014/main" xmlns="" val="538677562"/>
                    </a:ext>
                  </a:extLst>
                </a:gridCol>
              </a:tblGrid>
              <a:tr h="386670">
                <a:tc>
                  <a:txBody>
                    <a:bodyPr/>
                    <a:lstStyle/>
                    <a:p>
                      <a:pPr marL="457200" algn="ctr">
                        <a:lnSpc>
                          <a:spcPct val="115000"/>
                        </a:lnSpc>
                      </a:pPr>
                      <a:r>
                        <a:rPr lang="en-US" sz="1400" kern="0">
                          <a:effectLst/>
                        </a:rPr>
                        <a:t>Bữa</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pPr>
                      <a:r>
                        <a:rPr lang="en-US" sz="1400" kern="0">
                          <a:effectLst/>
                        </a:rPr>
                        <a:t>Nhu cầu khuyến nghị</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spcAft>
                          <a:spcPts val="800"/>
                        </a:spcAft>
                      </a:pPr>
                      <a:r>
                        <a:rPr lang="en-US" sz="1400" kern="0">
                          <a:effectLst/>
                        </a:rPr>
                        <a:t>Nhu cầu nhà trường</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95601"/>
                  </a:ext>
                </a:extLst>
              </a:tr>
              <a:tr h="386670">
                <a:tc>
                  <a:txBody>
                    <a:bodyPr/>
                    <a:lstStyle/>
                    <a:p>
                      <a:pPr marL="457200" algn="just">
                        <a:lnSpc>
                          <a:spcPct val="115000"/>
                        </a:lnSpc>
                      </a:pPr>
                      <a:r>
                        <a:rPr lang="en-US" sz="1400" kern="0">
                          <a:effectLst/>
                        </a:rPr>
                        <a:t>Bữa trưa</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pPr>
                      <a:r>
                        <a:rPr lang="en-US" sz="1400" kern="0">
                          <a:effectLst/>
                        </a:rPr>
                        <a:t>30% - 35%</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spcAft>
                          <a:spcPts val="800"/>
                        </a:spcAft>
                        <a:tabLst>
                          <a:tab pos="733425" algn="l"/>
                        </a:tabLst>
                      </a:pPr>
                      <a:r>
                        <a:rPr lang="en-US" sz="1400" kern="0">
                          <a:effectLst/>
                        </a:rPr>
                        <a:t>30%	300 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43556456"/>
                  </a:ext>
                </a:extLst>
              </a:tr>
              <a:tr h="374271">
                <a:tc>
                  <a:txBody>
                    <a:bodyPr/>
                    <a:lstStyle/>
                    <a:p>
                      <a:pPr marL="457200" algn="just">
                        <a:lnSpc>
                          <a:spcPct val="115000"/>
                        </a:lnSpc>
                      </a:pPr>
                      <a:r>
                        <a:rPr lang="en-US" sz="1400" kern="0">
                          <a:effectLst/>
                        </a:rPr>
                        <a:t>Bữa phụ</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pPr>
                      <a:r>
                        <a:rPr lang="en-US" sz="1400" kern="0">
                          <a:effectLst/>
                        </a:rPr>
                        <a:t>5% - 10%</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spcAft>
                          <a:spcPts val="800"/>
                        </a:spcAft>
                        <a:tabLst>
                          <a:tab pos="762000" algn="l"/>
                        </a:tabLst>
                      </a:pPr>
                      <a:r>
                        <a:rPr lang="en-US" sz="1400" kern="0">
                          <a:effectLst/>
                        </a:rPr>
                        <a:t>7%  	70 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130196627"/>
                  </a:ext>
                </a:extLst>
              </a:tr>
              <a:tr h="374271">
                <a:tc>
                  <a:txBody>
                    <a:bodyPr/>
                    <a:lstStyle/>
                    <a:p>
                      <a:pPr marL="457200" algn="just">
                        <a:lnSpc>
                          <a:spcPct val="115000"/>
                        </a:lnSpc>
                      </a:pPr>
                      <a:r>
                        <a:rPr lang="en-US" sz="1400" kern="0">
                          <a:effectLst/>
                        </a:rPr>
                        <a:t>Bữa chính chiều</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pPr>
                      <a:r>
                        <a:rPr lang="en-US" sz="1400" kern="0">
                          <a:effectLst/>
                        </a:rPr>
                        <a:t>25% - 30%</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tc>
                  <a:txBody>
                    <a:bodyPr/>
                    <a:lstStyle/>
                    <a:p>
                      <a:pPr marL="457200" algn="ctr">
                        <a:lnSpc>
                          <a:spcPct val="115000"/>
                        </a:lnSpc>
                        <a:spcAft>
                          <a:spcPts val="800"/>
                        </a:spcAft>
                        <a:tabLst>
                          <a:tab pos="828675" algn="l"/>
                        </a:tabLst>
                      </a:pPr>
                      <a:r>
                        <a:rPr lang="en-US" sz="1400" kern="0" dirty="0">
                          <a:effectLst/>
                        </a:rPr>
                        <a:t>25% 	250 Kcal</a:t>
                      </a:r>
                      <a:endParaRPr lang="en-US" sz="1100" kern="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348663065"/>
                  </a:ext>
                </a:extLst>
              </a:tr>
            </a:tbl>
          </a:graphicData>
        </a:graphic>
      </p:graphicFrame>
      <p:sp>
        <p:nvSpPr>
          <p:cNvPr id="3" name="Arrow: Right 2">
            <a:extLst>
              <a:ext uri="{FF2B5EF4-FFF2-40B4-BE49-F238E27FC236}">
                <a16:creationId xmlns:a16="http://schemas.microsoft.com/office/drawing/2014/main" xmlns="" id="{9483F994-162B-2D5D-B15F-0B215AD231EF}"/>
              </a:ext>
            </a:extLst>
          </p:cNvPr>
          <p:cNvSpPr/>
          <p:nvPr/>
        </p:nvSpPr>
        <p:spPr>
          <a:xfrm>
            <a:off x="6952364" y="13123290"/>
            <a:ext cx="461717" cy="561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600"/>
          </a:p>
        </p:txBody>
      </p:sp>
      <p:sp>
        <p:nvSpPr>
          <p:cNvPr id="4" name="Arrow: Right 3">
            <a:extLst>
              <a:ext uri="{FF2B5EF4-FFF2-40B4-BE49-F238E27FC236}">
                <a16:creationId xmlns:a16="http://schemas.microsoft.com/office/drawing/2014/main" xmlns="" id="{85D28402-1A8E-F857-6EF3-B61BC8585C03}"/>
              </a:ext>
            </a:extLst>
          </p:cNvPr>
          <p:cNvSpPr/>
          <p:nvPr/>
        </p:nvSpPr>
        <p:spPr>
          <a:xfrm>
            <a:off x="6961575" y="13456665"/>
            <a:ext cx="495919" cy="561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600"/>
          </a:p>
        </p:txBody>
      </p:sp>
      <p:sp>
        <p:nvSpPr>
          <p:cNvPr id="5" name="Arrow: Right 4">
            <a:extLst>
              <a:ext uri="{FF2B5EF4-FFF2-40B4-BE49-F238E27FC236}">
                <a16:creationId xmlns:a16="http://schemas.microsoft.com/office/drawing/2014/main" xmlns="" id="{47BCFEC5-060B-FE0B-00A3-FC8DBCDA9885}"/>
              </a:ext>
            </a:extLst>
          </p:cNvPr>
          <p:cNvSpPr/>
          <p:nvPr/>
        </p:nvSpPr>
        <p:spPr>
          <a:xfrm>
            <a:off x="6942367" y="13761465"/>
            <a:ext cx="513019" cy="561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600"/>
          </a:p>
        </p:txBody>
      </p:sp>
    </p:spTree>
    <p:extLst>
      <p:ext uri="{BB962C8B-B14F-4D97-AF65-F5344CB8AC3E}">
        <p14:creationId xmlns:p14="http://schemas.microsoft.com/office/powerpoint/2010/main" val="3107338452"/>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3DA8D65-9D2B-456C-CC25-1DB30153D33D}"/>
            </a:ext>
          </a:extLst>
        </p:cNvPr>
        <p:cNvGrpSpPr/>
        <p:nvPr/>
      </p:nvGrpSpPr>
      <p:grpSpPr>
        <a:xfrm>
          <a:off x="0" y="0"/>
          <a:ext cx="0" cy="0"/>
          <a:chOff x="0" y="0"/>
          <a:chExt cx="0" cy="0"/>
        </a:xfrm>
      </p:grpSpPr>
      <p:sp>
        <p:nvSpPr>
          <p:cNvPr id="3" name="Arrow: Right 2">
            <a:extLst>
              <a:ext uri="{FF2B5EF4-FFF2-40B4-BE49-F238E27FC236}">
                <a16:creationId xmlns:a16="http://schemas.microsoft.com/office/drawing/2014/main" xmlns="" id="{733B2D5E-3024-2ED8-4952-6A60D42C58E8}"/>
              </a:ext>
            </a:extLst>
          </p:cNvPr>
          <p:cNvSpPr/>
          <p:nvPr/>
        </p:nvSpPr>
        <p:spPr>
          <a:xfrm>
            <a:off x="8002184" y="11263533"/>
            <a:ext cx="497807" cy="12101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200">
              <a:latin typeface="Times New Roman" panose="02020603050405020304" pitchFamily="18" charset="0"/>
              <a:cs typeface="Times New Roman" panose="02020603050405020304" pitchFamily="18" charset="0"/>
            </a:endParaRPr>
          </a:p>
        </p:txBody>
      </p:sp>
      <p:sp>
        <p:nvSpPr>
          <p:cNvPr id="4" name="Arrow: Right 3">
            <a:extLst>
              <a:ext uri="{FF2B5EF4-FFF2-40B4-BE49-F238E27FC236}">
                <a16:creationId xmlns:a16="http://schemas.microsoft.com/office/drawing/2014/main" xmlns="" id="{E933BDB8-02F0-C8F5-AF94-5B77444DC005}"/>
              </a:ext>
            </a:extLst>
          </p:cNvPr>
          <p:cNvSpPr/>
          <p:nvPr/>
        </p:nvSpPr>
        <p:spPr>
          <a:xfrm>
            <a:off x="8006111" y="11596908"/>
            <a:ext cx="534681" cy="12101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200">
              <a:latin typeface="Times New Roman" panose="02020603050405020304" pitchFamily="18" charset="0"/>
              <a:cs typeface="Times New Roman" panose="02020603050405020304" pitchFamily="18" charset="0"/>
            </a:endParaRPr>
          </a:p>
        </p:txBody>
      </p:sp>
      <p:sp>
        <p:nvSpPr>
          <p:cNvPr id="5" name="Arrow: Right 4">
            <a:extLst>
              <a:ext uri="{FF2B5EF4-FFF2-40B4-BE49-F238E27FC236}">
                <a16:creationId xmlns:a16="http://schemas.microsoft.com/office/drawing/2014/main" xmlns="" id="{6DE1CB17-B173-721E-5A47-5AFA36414531}"/>
              </a:ext>
            </a:extLst>
          </p:cNvPr>
          <p:cNvSpPr/>
          <p:nvPr/>
        </p:nvSpPr>
        <p:spPr>
          <a:xfrm>
            <a:off x="7984261" y="11901708"/>
            <a:ext cx="553119" cy="12101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320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xmlns="" id="{054CBA6F-AB38-8A48-641D-4F46DD4248CE}"/>
              </a:ext>
            </a:extLst>
          </p:cNvPr>
          <p:cNvSpPr txBox="1"/>
          <p:nvPr/>
        </p:nvSpPr>
        <p:spPr>
          <a:xfrm>
            <a:off x="633046" y="1153551"/>
            <a:ext cx="10803987" cy="4576894"/>
          </a:xfrm>
          <a:prstGeom prst="rect">
            <a:avLst/>
          </a:prstGeom>
          <a:noFill/>
        </p:spPr>
        <p:txBody>
          <a:bodyPr wrap="square">
            <a:spAutoFit/>
          </a:bodyPr>
          <a:lstStyle/>
          <a:p>
            <a:pPr marL="342900" lvl="0" indent="-342900" algn="just">
              <a:lnSpc>
                <a:spcPct val="115000"/>
              </a:lnSpc>
              <a:spcAft>
                <a:spcPts val="800"/>
              </a:spcAft>
              <a:buFont typeface="Times New Roman" panose="02020603050405020304" pitchFamily="18" charset="0"/>
              <a:buChar char="-"/>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Sổ</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LTTP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phiếu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ngày</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 (xuất phiếu tiếp phẩm và thêm thành phần ký vào cho chặt chẽ)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MN Liên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họp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phụ</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huynh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chiều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ngày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hôm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ốm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sốt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đột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suất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cô</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6h30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phút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hôm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phiếu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tiếp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phẩm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suất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giáo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viên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chủ</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nhiệm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báo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trang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cung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đưa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đúng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ngày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hôm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6962198"/>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197718C-5174-F815-8C3C-93B290F67F4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D3656362-3A50-8882-957A-6728EEFF3DBC}"/>
              </a:ext>
            </a:extLst>
          </p:cNvPr>
          <p:cNvSpPr txBox="1"/>
          <p:nvPr/>
        </p:nvSpPr>
        <p:spPr>
          <a:xfrm>
            <a:off x="858128" y="645696"/>
            <a:ext cx="10367890" cy="9517734"/>
          </a:xfrm>
          <a:prstGeom prst="rect">
            <a:avLst/>
          </a:prstGeom>
          <a:noFill/>
        </p:spPr>
        <p:txBody>
          <a:bodyPr wrap="square">
            <a:spAutoFit/>
          </a:bodyPr>
          <a:lstStyle/>
          <a:p>
            <a:pPr algn="just">
              <a:lnSpc>
                <a:spcPct val="115000"/>
              </a:lnSpc>
              <a:spcAft>
                <a:spcPts val="800"/>
              </a:spcAft>
            </a:pPr>
            <a:r>
              <a:rPr lang="vi-VN" sz="32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kern="0" dirty="0" err="1">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b="1" kern="0" dirty="0" err="1">
                <a:effectLst/>
                <a:latin typeface="Times New Roman" panose="02020603050405020304" pitchFamily="18" charset="0"/>
                <a:ea typeface="Times New Roman" panose="02020603050405020304" pitchFamily="18" charset="0"/>
                <a:cs typeface="Times New Roman" panose="02020603050405020304" pitchFamily="18" charset="0"/>
              </a:rPr>
              <a:t>xuất</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15000"/>
              </a:lnSpc>
              <a:spcAft>
                <a:spcPts val="800"/>
              </a:spcAft>
            </a:pP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Để nâng cao chất lượng chăm sóc giáo dục trẻ thì việc ứng dụng công nghệ trong quản lý các hoạt động nuôi dưỡng,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chăm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sóc</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 giáo dục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rất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thiết</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 vậy trường MN Liên Bảo cũng có một số đề xuất sau:</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Sổ</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giao</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LTTP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thay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phiếu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hạch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toán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tiền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hàng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ngày</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Times New Roman" panose="02020603050405020304" pitchFamily="18" charset="0"/>
              <a:buChar char="-"/>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Hồ</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sơ</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sổ</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sách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chỗ</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giữ</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thống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toàn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xem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in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sổ</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a:p>
            <a:pPr indent="457200" algn="just">
              <a:lnSpc>
                <a:spcPct val="115000"/>
              </a:lnSpc>
              <a:spcAft>
                <a:spcPts val="800"/>
              </a:spcAft>
            </a:pP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Trên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đây</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là</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ý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kiến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tham</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luận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trường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mầm</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non Liên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Bảo</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Chúng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tôi</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rất</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mong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sự</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chỉ</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đạo</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góp</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ý, chia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sẻ</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đồng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chí</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lãnh</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đạo</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chuyên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viên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và</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toàn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thể</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đồng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chí</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đang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có</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mặt</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trong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buổi</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sinh</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hoạt</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chuyên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môn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hôm</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nay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để</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công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tác</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nuôi</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dưỡng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chăm</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sóc</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trường</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MN Liên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Bảo</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tốt</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3200" kern="100" dirty="0" err="1">
                <a:effectLst/>
                <a:latin typeface="Times New Roman" panose="02020603050405020304" pitchFamily="18" charset="0"/>
                <a:ea typeface="Arial" panose="020B0604020202020204" pitchFamily="34" charset="0"/>
                <a:cs typeface="Times New Roman" panose="02020603050405020304" pitchFamily="18" charset="0"/>
              </a:rPr>
              <a:t>hơn</a:t>
            </a:r>
            <a:r>
              <a:rPr lang="en-US" sz="3200" kern="1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15000"/>
              </a:lnSpc>
              <a:spcAft>
                <a:spcPts val="800"/>
              </a:spcAft>
            </a:pPr>
            <a:r>
              <a:rPr lang="vi-VN" sz="3200" kern="100" dirty="0">
                <a:effectLst/>
                <a:latin typeface="Times New Roman" panose="02020603050405020304" pitchFamily="18" charset="0"/>
                <a:ea typeface="Arial" panose="020B0604020202020204" pitchFamily="34" charset="0"/>
                <a:cs typeface="Times New Roman" panose="02020603050405020304" pitchFamily="18" charset="0"/>
              </a:rPr>
              <a:t>Xin cảm ơn các đồng chí!</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4123828732"/>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xmlns="" id="{D428D881-71D5-C21D-0F0B-0F0ABEB8C3EE}"/>
              </a:ext>
            </a:extLst>
          </p:cNvPr>
          <p:cNvGrpSpPr/>
          <p:nvPr/>
        </p:nvGrpSpPr>
        <p:grpSpPr>
          <a:xfrm>
            <a:off x="753036" y="185719"/>
            <a:ext cx="10304606" cy="822810"/>
            <a:chOff x="3891076" y="295526"/>
            <a:chExt cx="3655378" cy="1632160"/>
          </a:xfrm>
        </p:grpSpPr>
        <p:sp>
          <p:nvSpPr>
            <p:cNvPr id="5" name="Rectangle: Rounded Corners 4">
              <a:extLst>
                <a:ext uri="{FF2B5EF4-FFF2-40B4-BE49-F238E27FC236}">
                  <a16:creationId xmlns:a16="http://schemas.microsoft.com/office/drawing/2014/main" xmlns="" id="{D8825130-47BC-77E4-36A2-FC1A96E7B628}"/>
                </a:ext>
              </a:extLst>
            </p:cNvPr>
            <p:cNvSpPr/>
            <p:nvPr/>
          </p:nvSpPr>
          <p:spPr>
            <a:xfrm>
              <a:off x="3891076" y="295528"/>
              <a:ext cx="3655378" cy="1632158"/>
            </a:xfrm>
            <a:prstGeom prst="roundRect">
              <a:avLst/>
            </a:prstGeom>
          </p:spPr>
          <p:style>
            <a:lnRef idx="1">
              <a:schemeClr val="accent1"/>
            </a:lnRef>
            <a:fillRef idx="2">
              <a:schemeClr val="accent1"/>
            </a:fillRef>
            <a:effectRef idx="1">
              <a:schemeClr val="accent1"/>
            </a:effectRef>
            <a:fontRef idx="minor">
              <a:schemeClr val="dk1"/>
            </a:fontRef>
          </p:style>
          <p:txBody>
            <a:bodyPr/>
            <a:lstStyle/>
            <a:p>
              <a:pPr algn="ctr"/>
              <a:endParaRPr lang="en-US" sz="2400" dirty="0"/>
            </a:p>
          </p:txBody>
        </p:sp>
        <p:sp>
          <p:nvSpPr>
            <p:cNvPr id="6" name="Rectangle: Rounded Corners 4">
              <a:extLst>
                <a:ext uri="{FF2B5EF4-FFF2-40B4-BE49-F238E27FC236}">
                  <a16:creationId xmlns:a16="http://schemas.microsoft.com/office/drawing/2014/main" xmlns="" id="{37F76AAB-5CAF-075A-D2A2-2C60D71A2327}"/>
                </a:ext>
              </a:extLst>
            </p:cNvPr>
            <p:cNvSpPr txBox="1"/>
            <p:nvPr/>
          </p:nvSpPr>
          <p:spPr>
            <a:xfrm>
              <a:off x="4077447" y="295526"/>
              <a:ext cx="3337924" cy="150422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81280" tIns="81280" rIns="81280" bIns="81280" numCol="1" spcCol="1270" anchor="ctr" anchorCtr="0">
              <a:noAutofit/>
            </a:bodyPr>
            <a:lstStyle/>
            <a:p>
              <a:pPr lvl="0"/>
              <a:r>
                <a:rPr lang="en-US" sz="2400" b="1" i="1" dirty="0">
                  <a:solidFill>
                    <a:srgbClr val="FF0000"/>
                  </a:solidFill>
                  <a:latin typeface="Times New Roman" panose="02020603050405020304" pitchFamily="18" charset="0"/>
                  <a:cs typeface="Times New Roman" panose="02020603050405020304" pitchFamily="18" charset="0"/>
                </a:rPr>
                <a:t>b. </a:t>
              </a:r>
              <a:endParaRPr lang="en-US" sz="2400" b="1" dirty="0">
                <a:solidFill>
                  <a:srgbClr val="FF00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1748119" y="303489"/>
            <a:ext cx="9309522" cy="461665"/>
          </a:xfrm>
          <a:prstGeom prst="rect">
            <a:avLst/>
          </a:prstGeom>
        </p:spPr>
        <p:txBody>
          <a:bodyPr wrap="square">
            <a:spAutoFit/>
          </a:bodyPr>
          <a:lstStyle/>
          <a:p>
            <a:r>
              <a:rPr lang="en-US" sz="2400" b="1" dirty="0" err="1">
                <a:solidFill>
                  <a:srgbClr val="624F00"/>
                </a:solidFill>
                <a:latin typeface="Times New Roman" panose="02020603050405020304" pitchFamily="18" charset="0"/>
                <a:ea typeface="Arial" panose="020B0604020202020204" pitchFamily="34" charset="0"/>
              </a:rPr>
              <a:t>Khẩu</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phần</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đạt</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tối</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ưu</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cân</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đối</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giữa</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các</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nhóm</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chất</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sinh</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năng</a:t>
            </a:r>
            <a:r>
              <a:rPr lang="en-US" sz="2400" b="1" dirty="0">
                <a:solidFill>
                  <a:srgbClr val="624F00"/>
                </a:solidFill>
                <a:latin typeface="Times New Roman" panose="02020603050405020304" pitchFamily="18" charset="0"/>
                <a:ea typeface="Arial" panose="020B0604020202020204" pitchFamily="34" charset="0"/>
              </a:rPr>
              <a:t> </a:t>
            </a:r>
            <a:r>
              <a:rPr lang="en-US" sz="2400" b="1" dirty="0" err="1">
                <a:solidFill>
                  <a:srgbClr val="624F00"/>
                </a:solidFill>
                <a:latin typeface="Times New Roman" panose="02020603050405020304" pitchFamily="18" charset="0"/>
                <a:ea typeface="Arial" panose="020B0604020202020204" pitchFamily="34" charset="0"/>
              </a:rPr>
              <a:t>lượng</a:t>
            </a:r>
            <a:r>
              <a:rPr lang="en-US" b="1" dirty="0">
                <a:solidFill>
                  <a:srgbClr val="624F00"/>
                </a:solidFill>
                <a:latin typeface="Times New Roman" panose="02020603050405020304" pitchFamily="18" charset="0"/>
                <a:ea typeface="Arial" panose="020B0604020202020204" pitchFamily="34" charset="0"/>
              </a:rPr>
              <a:t> </a:t>
            </a:r>
            <a:endParaRPr lang="en-US" dirty="0"/>
          </a:p>
        </p:txBody>
      </p:sp>
      <p:sp>
        <p:nvSpPr>
          <p:cNvPr id="8" name="TextBox 7"/>
          <p:cNvSpPr txBox="1"/>
          <p:nvPr/>
        </p:nvSpPr>
        <p:spPr>
          <a:xfrm>
            <a:off x="1278422" y="1008530"/>
            <a:ext cx="9963319" cy="2677656"/>
          </a:xfrm>
          <a:prstGeom prst="rect">
            <a:avLst/>
          </a:prstGeom>
          <a:noFill/>
        </p:spPr>
        <p:txBody>
          <a:bodyPr wrap="square" rtlCol="0">
            <a:spAutoFit/>
          </a:bodyPr>
          <a:lstStyle/>
          <a:p>
            <a:r>
              <a:rPr lang="en-US" sz="2400" b="1" dirty="0" err="1">
                <a:latin typeface="Times New Roman" panose="02020603050405020304" pitchFamily="18" charset="0"/>
                <a:cs typeface="Times New Roman" panose="02020603050405020304" pitchFamily="18" charset="0"/>
              </a:rPr>
              <a:t>Tỉ</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lệ</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chất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cung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cấp</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lượng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khẩu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phầ</a:t>
            </a:r>
            <a:r>
              <a:rPr lang="en-US" b="1" dirty="0" err="1"/>
              <a:t>n</a:t>
            </a:r>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dirty="0"/>
          </a:p>
          <a:p>
            <a:endParaRPr lang="en-US" dirty="0"/>
          </a:p>
        </p:txBody>
      </p:sp>
      <p:graphicFrame>
        <p:nvGraphicFramePr>
          <p:cNvPr id="11" name="Table 10"/>
          <p:cNvGraphicFramePr>
            <a:graphicFrameLocks noGrp="1"/>
          </p:cNvGraphicFramePr>
          <p:nvPr>
            <p:extLst>
              <p:ext uri="{D42A27DB-BD31-4B8C-83A1-F6EECF244321}">
                <p14:modId xmlns:p14="http://schemas.microsoft.com/office/powerpoint/2010/main" val="653348741"/>
              </p:ext>
            </p:extLst>
          </p:nvPr>
        </p:nvGraphicFramePr>
        <p:xfrm>
          <a:off x="753036" y="1555491"/>
          <a:ext cx="9802905" cy="3016511"/>
        </p:xfrm>
        <a:graphic>
          <a:graphicData uri="http://schemas.openxmlformats.org/drawingml/2006/table">
            <a:tbl>
              <a:tblPr firstRow="1" firstCol="1" bandRow="1"/>
              <a:tblGrid>
                <a:gridCol w="3267635">
                  <a:extLst>
                    <a:ext uri="{9D8B030D-6E8A-4147-A177-3AD203B41FA5}">
                      <a16:colId xmlns:a16="http://schemas.microsoft.com/office/drawing/2014/main" xmlns="" val="20000"/>
                    </a:ext>
                  </a:extLst>
                </a:gridCol>
                <a:gridCol w="3267635">
                  <a:extLst>
                    <a:ext uri="{9D8B030D-6E8A-4147-A177-3AD203B41FA5}">
                      <a16:colId xmlns:a16="http://schemas.microsoft.com/office/drawing/2014/main" xmlns="" val="20001"/>
                    </a:ext>
                  </a:extLst>
                </a:gridCol>
                <a:gridCol w="3267635">
                  <a:extLst>
                    <a:ext uri="{9D8B030D-6E8A-4147-A177-3AD203B41FA5}">
                      <a16:colId xmlns:a16="http://schemas.microsoft.com/office/drawing/2014/main" xmlns="" val="20002"/>
                    </a:ext>
                  </a:extLst>
                </a:gridCol>
              </a:tblGrid>
              <a:tr h="576589">
                <a:tc rowSpan="2">
                  <a:txBody>
                    <a:bodyPr/>
                    <a:lstStyle/>
                    <a:p>
                      <a:pPr algn="ctr">
                        <a:lnSpc>
                          <a:spcPct val="115000"/>
                        </a:lnSpc>
                        <a:spcAft>
                          <a:spcPts val="500"/>
                        </a:spcAft>
                      </a:pPr>
                      <a:r>
                        <a:rPr lang="en-US" sz="2000" b="1" dirty="0" err="1">
                          <a:solidFill>
                            <a:srgbClr val="1D1800"/>
                          </a:solidFill>
                          <a:effectLst/>
                          <a:latin typeface="Times New Roman" panose="02020603050405020304" pitchFamily="18" charset="0"/>
                          <a:ea typeface="Arial" panose="020B0604020202020204" pitchFamily="34" charset="0"/>
                        </a:rPr>
                        <a:t>Các</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chất</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cung</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cấp</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năng</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lượng</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khẩu</a:t>
                      </a:r>
                      <a:r>
                        <a:rPr lang="en-US" sz="2000" b="1" dirty="0">
                          <a:solidFill>
                            <a:srgbClr val="1D1800"/>
                          </a:solidFill>
                          <a:effectLst/>
                          <a:latin typeface="Times New Roman" panose="02020603050405020304" pitchFamily="18" charset="0"/>
                          <a:ea typeface="Arial" panose="020B0604020202020204" pitchFamily="34" charset="0"/>
                        </a:rPr>
                        <a:t> </a:t>
                      </a:r>
                      <a:r>
                        <a:rPr lang="en-US" sz="2000" b="1" dirty="0" err="1">
                          <a:solidFill>
                            <a:srgbClr val="1D1800"/>
                          </a:solidFill>
                          <a:effectLst/>
                          <a:latin typeface="Times New Roman" panose="02020603050405020304" pitchFamily="18" charset="0"/>
                          <a:ea typeface="Arial" panose="020B0604020202020204" pitchFamily="34" charset="0"/>
                        </a:rPr>
                        <a:t>phần</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500"/>
                        </a:spcAft>
                      </a:pPr>
                      <a:r>
                        <a:rPr lang="en-US" sz="2000" b="1">
                          <a:solidFill>
                            <a:srgbClr val="624F00"/>
                          </a:solidFill>
                          <a:effectLst/>
                          <a:latin typeface="Times New Roman" panose="02020603050405020304" pitchFamily="18" charset="0"/>
                          <a:ea typeface="Arial" panose="020B0604020202020204" pitchFamily="34" charset="0"/>
                        </a:rPr>
                        <a:t>Tỉ lệ các chất cung cấp năng lượng khẩu phần</a:t>
                      </a:r>
                      <a:endParaRPr lang="en-US" sz="2000" b="1">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xmlns="" val="10000"/>
                  </a:ext>
                </a:extLst>
              </a:tr>
              <a:tr h="621111">
                <a:tc vMerge="1">
                  <a:txBody>
                    <a:bodyPr/>
                    <a:lstStyle/>
                    <a:p>
                      <a:endParaRPr lang="en-US"/>
                    </a:p>
                  </a:txBody>
                  <a:tcPr/>
                </a:tc>
                <a:tc>
                  <a:txBody>
                    <a:bodyPr/>
                    <a:lstStyle/>
                    <a:p>
                      <a:pPr algn="ctr">
                        <a:lnSpc>
                          <a:spcPct val="115000"/>
                        </a:lnSpc>
                        <a:spcAft>
                          <a:spcPts val="500"/>
                        </a:spcAft>
                      </a:pPr>
                      <a:r>
                        <a:rPr lang="en-US" sz="2000" b="1">
                          <a:solidFill>
                            <a:srgbClr val="251D00"/>
                          </a:solidFill>
                          <a:effectLst/>
                          <a:latin typeface="Times New Roman" panose="02020603050405020304" pitchFamily="18" charset="0"/>
                          <a:ea typeface="Arial" panose="020B0604020202020204" pitchFamily="34" charset="0"/>
                        </a:rPr>
                        <a:t>Trẻ nhà trẻ</a:t>
                      </a:r>
                      <a:endParaRPr lang="en-US" sz="2000" b="1">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a:solidFill>
                            <a:srgbClr val="271C00"/>
                          </a:solidFill>
                          <a:effectLst/>
                          <a:latin typeface="Times New Roman" panose="02020603050405020304" pitchFamily="18" charset="0"/>
                          <a:ea typeface="Arial" panose="020B0604020202020204" pitchFamily="34" charset="0"/>
                        </a:rPr>
                        <a:t>Trẻ mẫu giáo</a:t>
                      </a:r>
                      <a:endParaRPr lang="en-US" sz="2000" b="1">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621111">
                <a:tc>
                  <a:txBody>
                    <a:bodyPr/>
                    <a:lstStyle/>
                    <a:p>
                      <a:pPr algn="ctr">
                        <a:lnSpc>
                          <a:spcPct val="115000"/>
                        </a:lnSpc>
                        <a:spcAft>
                          <a:spcPts val="500"/>
                        </a:spcAft>
                      </a:pPr>
                      <a:r>
                        <a:rPr lang="en-US" sz="2000" b="1" dirty="0" err="1">
                          <a:solidFill>
                            <a:srgbClr val="1D1700"/>
                          </a:solidFill>
                          <a:effectLst/>
                          <a:latin typeface="Times New Roman" panose="02020603050405020304" pitchFamily="18" charset="0"/>
                          <a:ea typeface="Arial" panose="020B0604020202020204" pitchFamily="34" charset="0"/>
                        </a:rPr>
                        <a:t>Chất</a:t>
                      </a:r>
                      <a:r>
                        <a:rPr lang="en-US" sz="2000" b="1" dirty="0">
                          <a:solidFill>
                            <a:srgbClr val="1D1700"/>
                          </a:solidFill>
                          <a:effectLst/>
                          <a:latin typeface="Times New Roman" panose="02020603050405020304" pitchFamily="18" charset="0"/>
                          <a:ea typeface="Arial" panose="020B0604020202020204" pitchFamily="34" charset="0"/>
                        </a:rPr>
                        <a:t> </a:t>
                      </a:r>
                      <a:r>
                        <a:rPr lang="en-US" sz="2000" b="1" dirty="0" err="1">
                          <a:solidFill>
                            <a:srgbClr val="1D1700"/>
                          </a:solidFill>
                          <a:effectLst/>
                          <a:latin typeface="Times New Roman" panose="02020603050405020304" pitchFamily="18" charset="0"/>
                          <a:ea typeface="Arial" panose="020B0604020202020204" pitchFamily="34" charset="0"/>
                        </a:rPr>
                        <a:t>đạm</a:t>
                      </a:r>
                      <a:r>
                        <a:rPr lang="en-US" sz="2000" b="1" dirty="0">
                          <a:solidFill>
                            <a:srgbClr val="1D1700"/>
                          </a:solidFill>
                          <a:effectLst/>
                          <a:latin typeface="Times New Roman" panose="02020603050405020304" pitchFamily="18" charset="0"/>
                          <a:ea typeface="Arial" panose="020B0604020202020204" pitchFamily="34" charset="0"/>
                        </a:rPr>
                        <a:t> (Protein)</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a:solidFill>
                            <a:srgbClr val="251E00"/>
                          </a:solidFill>
                          <a:effectLst/>
                          <a:latin typeface="Times New Roman" panose="02020603050405020304" pitchFamily="18" charset="0"/>
                          <a:ea typeface="Arial" panose="020B0604020202020204" pitchFamily="34" charset="0"/>
                        </a:rPr>
                        <a:t>13-20%</a:t>
                      </a:r>
                      <a:endParaRPr lang="en-US" sz="2000" b="1">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a:solidFill>
                            <a:srgbClr val="1D1900"/>
                          </a:solidFill>
                          <a:effectLst/>
                          <a:latin typeface="Times New Roman" panose="02020603050405020304" pitchFamily="18" charset="0"/>
                          <a:ea typeface="Arial" panose="020B0604020202020204" pitchFamily="34" charset="0"/>
                        </a:rPr>
                        <a:t>13-20%</a:t>
                      </a:r>
                      <a:endParaRPr lang="en-US" sz="2000" b="1">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621111">
                <a:tc>
                  <a:txBody>
                    <a:bodyPr/>
                    <a:lstStyle/>
                    <a:p>
                      <a:pPr algn="ctr">
                        <a:lnSpc>
                          <a:spcPct val="115000"/>
                        </a:lnSpc>
                        <a:spcAft>
                          <a:spcPts val="500"/>
                        </a:spcAft>
                      </a:pPr>
                      <a:r>
                        <a:rPr lang="en-US" sz="2000" b="1" dirty="0" err="1">
                          <a:solidFill>
                            <a:srgbClr val="242200"/>
                          </a:solidFill>
                          <a:effectLst/>
                          <a:latin typeface="Times New Roman" panose="02020603050405020304" pitchFamily="18" charset="0"/>
                          <a:ea typeface="Arial" panose="020B0604020202020204" pitchFamily="34" charset="0"/>
                        </a:rPr>
                        <a:t>Chất</a:t>
                      </a:r>
                      <a:r>
                        <a:rPr lang="en-US" sz="2000" b="1" dirty="0">
                          <a:solidFill>
                            <a:srgbClr val="242200"/>
                          </a:solidFill>
                          <a:effectLst/>
                          <a:latin typeface="Times New Roman" panose="02020603050405020304" pitchFamily="18" charset="0"/>
                          <a:ea typeface="Arial" panose="020B0604020202020204" pitchFamily="34" charset="0"/>
                        </a:rPr>
                        <a:t> </a:t>
                      </a:r>
                      <a:r>
                        <a:rPr lang="en-US" sz="2000" b="1" dirty="0" err="1">
                          <a:solidFill>
                            <a:srgbClr val="242200"/>
                          </a:solidFill>
                          <a:effectLst/>
                          <a:latin typeface="Times New Roman" panose="02020603050405020304" pitchFamily="18" charset="0"/>
                          <a:ea typeface="Arial" panose="020B0604020202020204" pitchFamily="34" charset="0"/>
                        </a:rPr>
                        <a:t>béo</a:t>
                      </a:r>
                      <a:r>
                        <a:rPr lang="en-US" sz="2000" b="1" dirty="0">
                          <a:solidFill>
                            <a:srgbClr val="242200"/>
                          </a:solidFill>
                          <a:effectLst/>
                          <a:latin typeface="Times New Roman" panose="02020603050405020304" pitchFamily="18" charset="0"/>
                          <a:ea typeface="Arial" panose="020B0604020202020204" pitchFamily="34" charset="0"/>
                        </a:rPr>
                        <a:t> (Lipid)</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dirty="0">
                          <a:solidFill>
                            <a:srgbClr val="221E00"/>
                          </a:solidFill>
                          <a:effectLst/>
                          <a:latin typeface="Times New Roman" panose="02020603050405020304" pitchFamily="18" charset="0"/>
                          <a:ea typeface="Arial" panose="020B0604020202020204" pitchFamily="34" charset="0"/>
                        </a:rPr>
                        <a:t>30-40%</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a:solidFill>
                            <a:srgbClr val="241B00"/>
                          </a:solidFill>
                          <a:effectLst/>
                          <a:latin typeface="Times New Roman" panose="02020603050405020304" pitchFamily="18" charset="0"/>
                          <a:ea typeface="Arial" panose="020B0604020202020204" pitchFamily="34" charset="0"/>
                        </a:rPr>
                        <a:t>25-35%</a:t>
                      </a:r>
                      <a:endParaRPr lang="en-US" sz="2000" b="1">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576589">
                <a:tc>
                  <a:txBody>
                    <a:bodyPr/>
                    <a:lstStyle/>
                    <a:p>
                      <a:pPr algn="ctr">
                        <a:lnSpc>
                          <a:spcPct val="115000"/>
                        </a:lnSpc>
                        <a:spcAft>
                          <a:spcPts val="500"/>
                        </a:spcAft>
                      </a:pPr>
                      <a:r>
                        <a:rPr lang="en-US" sz="2000" b="1" dirty="0" err="1">
                          <a:solidFill>
                            <a:srgbClr val="1B1900"/>
                          </a:solidFill>
                          <a:effectLst/>
                          <a:latin typeface="Times New Roman" panose="02020603050405020304" pitchFamily="18" charset="0"/>
                          <a:ea typeface="Arial" panose="020B0604020202020204" pitchFamily="34" charset="0"/>
                        </a:rPr>
                        <a:t>Chất</a:t>
                      </a:r>
                      <a:r>
                        <a:rPr lang="en-US" sz="2000" b="1" dirty="0">
                          <a:solidFill>
                            <a:srgbClr val="1B1900"/>
                          </a:solidFill>
                          <a:effectLst/>
                          <a:latin typeface="Times New Roman" panose="02020603050405020304" pitchFamily="18" charset="0"/>
                          <a:ea typeface="Arial" panose="020B0604020202020204" pitchFamily="34" charset="0"/>
                        </a:rPr>
                        <a:t> </a:t>
                      </a:r>
                      <a:r>
                        <a:rPr lang="en-US" sz="2000" b="1" dirty="0" err="1">
                          <a:solidFill>
                            <a:srgbClr val="1B1900"/>
                          </a:solidFill>
                          <a:effectLst/>
                          <a:latin typeface="Times New Roman" panose="02020603050405020304" pitchFamily="18" charset="0"/>
                          <a:ea typeface="Arial" panose="020B0604020202020204" pitchFamily="34" charset="0"/>
                        </a:rPr>
                        <a:t>bột</a:t>
                      </a:r>
                      <a:r>
                        <a:rPr lang="en-US" sz="2000" b="1" dirty="0">
                          <a:solidFill>
                            <a:srgbClr val="1B1900"/>
                          </a:solidFill>
                          <a:effectLst/>
                          <a:latin typeface="Times New Roman" panose="02020603050405020304" pitchFamily="18" charset="0"/>
                          <a:ea typeface="Arial" panose="020B0604020202020204" pitchFamily="34" charset="0"/>
                        </a:rPr>
                        <a:t> </a:t>
                      </a:r>
                      <a:r>
                        <a:rPr lang="en-US" sz="2000" b="1" dirty="0" err="1">
                          <a:solidFill>
                            <a:srgbClr val="1B1900"/>
                          </a:solidFill>
                          <a:effectLst/>
                          <a:latin typeface="Times New Roman" panose="02020603050405020304" pitchFamily="18" charset="0"/>
                          <a:ea typeface="Arial" panose="020B0604020202020204" pitchFamily="34" charset="0"/>
                        </a:rPr>
                        <a:t>đường</a:t>
                      </a:r>
                      <a:r>
                        <a:rPr lang="en-US" sz="2000" b="1" dirty="0">
                          <a:solidFill>
                            <a:srgbClr val="1B1900"/>
                          </a:solidFill>
                          <a:effectLst/>
                          <a:latin typeface="Times New Roman" panose="02020603050405020304" pitchFamily="18" charset="0"/>
                          <a:ea typeface="Arial" panose="020B0604020202020204" pitchFamily="34" charset="0"/>
                        </a:rPr>
                        <a:t> (</a:t>
                      </a:r>
                      <a:r>
                        <a:rPr lang="en-US" sz="2000" b="1" dirty="0" err="1">
                          <a:solidFill>
                            <a:srgbClr val="1B1900"/>
                          </a:solidFill>
                          <a:effectLst/>
                          <a:latin typeface="Times New Roman" panose="02020603050405020304" pitchFamily="18" charset="0"/>
                          <a:ea typeface="Arial" panose="020B0604020202020204" pitchFamily="34" charset="0"/>
                        </a:rPr>
                        <a:t>Glucid</a:t>
                      </a:r>
                      <a:r>
                        <a:rPr lang="en-US" sz="2000" b="1" dirty="0">
                          <a:solidFill>
                            <a:srgbClr val="1B1900"/>
                          </a:solidFill>
                          <a:effectLst/>
                          <a:latin typeface="Times New Roman" panose="02020603050405020304" pitchFamily="18" charset="0"/>
                          <a:ea typeface="Arial" panose="020B0604020202020204" pitchFamily="34" charset="0"/>
                        </a:rPr>
                        <a:t>)</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dirty="0">
                          <a:solidFill>
                            <a:srgbClr val="1D1800"/>
                          </a:solidFill>
                          <a:effectLst/>
                          <a:latin typeface="Times New Roman" panose="02020603050405020304" pitchFamily="18" charset="0"/>
                          <a:ea typeface="Arial" panose="020B0604020202020204" pitchFamily="34" charset="0"/>
                        </a:rPr>
                        <a:t>47-50%</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500"/>
                        </a:spcAft>
                      </a:pPr>
                      <a:r>
                        <a:rPr lang="en-US" sz="2000" b="1" dirty="0">
                          <a:solidFill>
                            <a:srgbClr val="1F1800"/>
                          </a:solidFill>
                          <a:effectLst/>
                          <a:latin typeface="Times New Roman" panose="02020603050405020304" pitchFamily="18" charset="0"/>
                          <a:ea typeface="Arial" panose="020B0604020202020204" pitchFamily="34" charset="0"/>
                        </a:rPr>
                        <a:t>52-60%</a:t>
                      </a:r>
                      <a:endParaRPr lang="en-US" sz="2000" b="1" dirty="0">
                        <a:effectLst/>
                        <a:latin typeface="Arial" panose="020B0604020202020204" pitchFamily="34" charset="0"/>
                        <a:ea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bl>
          </a:graphicData>
        </a:graphic>
      </p:graphicFrame>
      <p:sp>
        <p:nvSpPr>
          <p:cNvPr id="12" name="TextBox 11"/>
          <p:cNvSpPr txBox="1"/>
          <p:nvPr/>
        </p:nvSpPr>
        <p:spPr>
          <a:xfrm>
            <a:off x="753036" y="4908177"/>
            <a:ext cx="9708776" cy="1846659"/>
          </a:xfrm>
          <a:prstGeom prst="rect">
            <a:avLst/>
          </a:prstGeom>
          <a:noFill/>
        </p:spPr>
        <p:txBody>
          <a:bodyPr wrap="square" rtlCol="0">
            <a:spAutoFit/>
          </a:bodyPr>
          <a:lstStyle/>
          <a:p>
            <a:r>
              <a:rPr lang="en-US" sz="2400" b="1" i="1" dirty="0">
                <a:latin typeface="Times New Roman" panose="02020603050405020304" pitchFamily="18" charset="0"/>
                <a:cs typeface="Times New Roman" panose="02020603050405020304" pitchFamily="18" charset="0"/>
              </a:rPr>
              <a:t>c) </a:t>
            </a:r>
            <a:r>
              <a:rPr lang="en-US" sz="2400" b="1" i="1" dirty="0" err="1">
                <a:latin typeface="Times New Roman" panose="02020603050405020304" pitchFamily="18" charset="0"/>
                <a:cs typeface="Times New Roman" panose="02020603050405020304" pitchFamily="18" charset="0"/>
              </a:rPr>
              <a:t>Khẩu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phần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đạt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tối</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ưu</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cân</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bằng</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của</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các</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chất</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dinh</a:t>
            </a:r>
            <a:r>
              <a:rPr lang="en-US" sz="2400" b="1" i="1" dirty="0">
                <a:latin typeface="Times New Roman" panose="02020603050405020304" pitchFamily="18" charset="0"/>
                <a:cs typeface="Times New Roman" panose="02020603050405020304" pitchFamily="18" charset="0"/>
              </a:rPr>
              <a:t> </a:t>
            </a:r>
            <a:r>
              <a:rPr lang="en-US" sz="2400" b="1" i="1" dirty="0" err="1">
                <a:latin typeface="Times New Roman" panose="02020603050405020304" pitchFamily="18" charset="0"/>
                <a:cs typeface="Times New Roman" panose="02020603050405020304" pitchFamily="18" charset="0"/>
              </a:rPr>
              <a:t>dưỡng</a:t>
            </a:r>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giữa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 </a:t>
            </a:r>
            <a:r>
              <a:rPr lang="en-US" sz="2400" dirty="0" err="1">
                <a:latin typeface="Times New Roman" panose="02020603050405020304" pitchFamily="18" charset="0"/>
                <a:cs typeface="Times New Roman" panose="02020603050405020304" pitchFamily="18" charset="0"/>
              </a:rPr>
              <a:t>đạm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tổng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khuyến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đạt</a:t>
            </a:r>
            <a:r>
              <a:rPr lang="en-US" sz="2400" dirty="0">
                <a:latin typeface="Times New Roman" panose="02020603050405020304" pitchFamily="18" charset="0"/>
                <a:cs typeface="Times New Roman" panose="02020603050405020304" pitchFamily="18" charset="0"/>
              </a:rPr>
              <a:t> 60 %.</a:t>
            </a:r>
          </a:p>
          <a:p>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Tỉ</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béo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động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béo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khuyến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nghị</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đạt</a:t>
            </a:r>
            <a:r>
              <a:rPr lang="en-US" sz="2400" dirty="0">
                <a:latin typeface="Times New Roman" panose="02020603050405020304" pitchFamily="18" charset="0"/>
                <a:cs typeface="Times New Roman" panose="02020603050405020304" pitchFamily="18" charset="0"/>
              </a:rPr>
              <a:t> 70 %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30 %. </a:t>
            </a:r>
            <a:r>
              <a:rPr lang="en-US" sz="2400" dirty="0" err="1">
                <a:latin typeface="Times New Roman" panose="02020603050405020304" pitchFamily="18" charset="0"/>
                <a:cs typeface="Times New Roman" panose="02020603050405020304" pitchFamily="18" charset="0"/>
              </a:rPr>
              <a:t>Đảm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ưu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vitamin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khoáng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C, A, B, </a:t>
            </a:r>
            <a:r>
              <a:rPr lang="en-US" sz="2400" dirty="0" err="1">
                <a:latin typeface="Times New Roman" panose="02020603050405020304" pitchFamily="18" charset="0"/>
                <a:cs typeface="Times New Roman" panose="02020603050405020304" pitchFamily="18" charset="0"/>
              </a:rPr>
              <a:t>sắt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kẽm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iod</a:t>
            </a:r>
            <a:r>
              <a:rPr lang="en-US" sz="2400" dirty="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859420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321896"/>
            <a:ext cx="10972800" cy="4720686"/>
          </a:xfrm>
        </p:spPr>
        <p:style>
          <a:lnRef idx="2">
            <a:schemeClr val="accent3"/>
          </a:lnRef>
          <a:fillRef idx="1">
            <a:schemeClr val="lt1"/>
          </a:fillRef>
          <a:effectRef idx="0">
            <a:schemeClr val="accent3"/>
          </a:effectRef>
          <a:fontRef idx="minor">
            <a:schemeClr val="dk1"/>
          </a:fontRef>
        </p:style>
        <p:txBody>
          <a:bodyPr>
            <a:normAutofit lnSpcReduction="10000"/>
          </a:bodyPr>
          <a:lstStyle/>
          <a:p>
            <a:pPr indent="457200" algn="just">
              <a:lnSpc>
                <a:spcPct val="115000"/>
              </a:lnSpc>
              <a:spcAft>
                <a:spcPts val="800"/>
              </a:spcAft>
            </a:pP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Trên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đây</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là</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ý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kiến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tham</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luận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trường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mầm</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non Liên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Bảo</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Chúng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tôi</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rất</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mong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sự</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chỉ</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đạo</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góp</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ý, chia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sẻ</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đồng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chí</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lãnh</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đạo</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chuyên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viên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và</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toàn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thể</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các</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đồng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chí</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đang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có</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mặt</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trong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buổi</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sinh</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hoạt</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chuyên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môn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hôm</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nay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để</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công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tác</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nuôi</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dưỡng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chăm</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sóc</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của</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trường</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MN Liên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Bảo</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được</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tốt</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 </a:t>
            </a:r>
            <a:r>
              <a:rPr lang="en-US" sz="4000" kern="100" dirty="0" err="1">
                <a:effectLst/>
                <a:latin typeface="Times New Roman" panose="02020603050405020304" pitchFamily="18" charset="0"/>
                <a:ea typeface="Arial" panose="020B0604020202020204" pitchFamily="34" charset="0"/>
                <a:cs typeface="Times New Roman" panose="02020603050405020304" pitchFamily="18" charset="0"/>
              </a:rPr>
              <a:t>hơn</a:t>
            </a:r>
            <a:r>
              <a:rPr lang="en-US" sz="4000" kern="100" dirty="0">
                <a:effectLst/>
                <a:latin typeface="Times New Roman" panose="02020603050405020304" pitchFamily="18" charset="0"/>
                <a:ea typeface="Arial" panose="020B0604020202020204" pitchFamily="34" charset="0"/>
                <a:cs typeface="Times New Roman" panose="02020603050405020304" pitchFamily="18" charset="0"/>
              </a:rPr>
              <a:t>.</a:t>
            </a:r>
            <a:endParaRPr lang="en-US" sz="4000" kern="100" dirty="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38346201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576263" y="0"/>
            <a:ext cx="12768263" cy="6858000"/>
          </a:xfrm>
        </p:spPr>
      </p:pic>
      <p:sp>
        <p:nvSpPr>
          <p:cNvPr id="6" name="Title 1"/>
          <p:cNvSpPr txBox="1">
            <a:spLocks/>
          </p:cNvSpPr>
          <p:nvPr/>
        </p:nvSpPr>
        <p:spPr>
          <a:xfrm>
            <a:off x="215151" y="2940859"/>
            <a:ext cx="10972801"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500" b="1" dirty="0" err="1">
                <a:solidFill>
                  <a:srgbClr val="0070C0"/>
                </a:solidFill>
                <a:latin typeface="Times New Roman" panose="02020603050405020304" pitchFamily="18" charset="0"/>
                <a:cs typeface="Times New Roman" panose="02020603050405020304" pitchFamily="18" charset="0"/>
              </a:rPr>
              <a:t>Trân</a:t>
            </a:r>
            <a:r>
              <a:rPr lang="en-US" sz="5500" b="1" dirty="0">
                <a:solidFill>
                  <a:srgbClr val="0070C0"/>
                </a:solidFill>
                <a:latin typeface="Times New Roman" panose="02020603050405020304" pitchFamily="18" charset="0"/>
                <a:cs typeface="Times New Roman" panose="02020603050405020304" pitchFamily="18" charset="0"/>
              </a:rPr>
              <a:t> </a:t>
            </a:r>
            <a:r>
              <a:rPr lang="en-US" sz="5500" b="1" dirty="0" err="1">
                <a:solidFill>
                  <a:srgbClr val="0070C0"/>
                </a:solidFill>
                <a:latin typeface="Times New Roman" panose="02020603050405020304" pitchFamily="18" charset="0"/>
                <a:cs typeface="Times New Roman" panose="02020603050405020304" pitchFamily="18" charset="0"/>
              </a:rPr>
              <a:t>trọng</a:t>
            </a:r>
            <a:r>
              <a:rPr lang="en-US" sz="5500" b="1" dirty="0">
                <a:solidFill>
                  <a:srgbClr val="0070C0"/>
                </a:solidFill>
                <a:latin typeface="Times New Roman" panose="02020603050405020304" pitchFamily="18" charset="0"/>
                <a:cs typeface="Times New Roman" panose="02020603050405020304" pitchFamily="18" charset="0"/>
              </a:rPr>
              <a:t> </a:t>
            </a:r>
            <a:r>
              <a:rPr lang="en-US" sz="5500" b="1" dirty="0" err="1">
                <a:solidFill>
                  <a:srgbClr val="0070C0"/>
                </a:solidFill>
                <a:latin typeface="Times New Roman" panose="02020603050405020304" pitchFamily="18" charset="0"/>
                <a:cs typeface="Times New Roman" panose="02020603050405020304" pitchFamily="18" charset="0"/>
              </a:rPr>
              <a:t>cảm</a:t>
            </a:r>
            <a:r>
              <a:rPr lang="en-US" sz="5500" b="1" dirty="0">
                <a:solidFill>
                  <a:srgbClr val="0070C0"/>
                </a:solidFill>
                <a:latin typeface="Times New Roman" panose="02020603050405020304" pitchFamily="18" charset="0"/>
                <a:cs typeface="Times New Roman" panose="02020603050405020304" pitchFamily="18" charset="0"/>
              </a:rPr>
              <a:t> </a:t>
            </a:r>
            <a:r>
              <a:rPr lang="en-US" sz="5500" b="1" dirty="0" err="1">
                <a:solidFill>
                  <a:srgbClr val="0070C0"/>
                </a:solidFill>
                <a:latin typeface="Times New Roman" panose="02020603050405020304" pitchFamily="18" charset="0"/>
                <a:cs typeface="Times New Roman" panose="02020603050405020304" pitchFamily="18" charset="0"/>
              </a:rPr>
              <a:t>ơn</a:t>
            </a:r>
            <a:r>
              <a:rPr lang="en-US" sz="5500" b="1" dirty="0">
                <a:solidFill>
                  <a:srgbClr val="0070C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36588396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8537" y="346364"/>
            <a:ext cx="11717518" cy="6262253"/>
          </a:xfrm>
        </p:spPr>
        <p:style>
          <a:lnRef idx="2">
            <a:schemeClr val="accent1"/>
          </a:lnRef>
          <a:fillRef idx="1">
            <a:schemeClr val="lt1"/>
          </a:fillRef>
          <a:effectRef idx="0">
            <a:schemeClr val="accent1"/>
          </a:effectRef>
          <a:fontRef idx="minor">
            <a:schemeClr val="dk1"/>
          </a:fontRef>
        </p:style>
        <p:txBody>
          <a:bodyPr>
            <a:normAutofit lnSpcReduction="10000"/>
          </a:bodyPr>
          <a:lstStyle/>
          <a:p>
            <a:pPr indent="457200" algn="just">
              <a:lnSpc>
                <a:spcPct val="115000"/>
              </a:lnSpc>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Trong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bối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cảnh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nay,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chăm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sóc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sức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khỏe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dinh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dưỡng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mầm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non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trọng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nên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vấn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trường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 Báo cáo các đồng chí trường MN Liên Bảo của chúng tôi năm học này mới bắt đầu thực hiện tính khẩu phần ăn trên phần mềm quản lý nuôi dưỡng Nutriall. Khi thực hiện tôi thấy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dù</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thủ</a:t>
            </a:r>
            <a:r>
              <a:rPr lang="vi-VN" sz="2400" dirty="0">
                <a:effectLst/>
                <a:latin typeface="Times New Roman" panose="02020603050405020304" pitchFamily="18" charset="0"/>
                <a:ea typeface="Times New Roman" panose="02020603050405020304" pitchFamily="18" charset="0"/>
                <a:cs typeface="Times New Roman" panose="02020603050405020304" pitchFamily="18" charset="0"/>
              </a:rPr>
              <a:t> công bằng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tay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excel hay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mềm</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quản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nuôi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dưỡng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vẫn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 số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nguyên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tắc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quy</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tuần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mùa</a:t>
            </a:r>
            <a:endParaRPr lang="en-US" sz="2400" kern="100" dirty="0">
              <a:effectLst/>
              <a:latin typeface="Times New Roman" panose="02020603050405020304" pitchFamily="18" charset="0"/>
              <a:ea typeface="Arial" panose="020B0604020202020204" pitchFamily="34" charset="0"/>
              <a:cs typeface="Times New Roman" panose="02020603050405020304" pitchFamily="18" charset="0"/>
            </a:endParaRPr>
          </a:p>
          <a:p>
            <a:pPr algn="just">
              <a:lnSpc>
                <a:spcPct val="115000"/>
              </a:lnSpc>
              <a:spcAft>
                <a:spcPts val="800"/>
              </a:spcAft>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món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lặp</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tuần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thể</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tuần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chẵn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lẻ</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Times New Roman" panose="02020603050405020304" pitchFamily="18" charset="0"/>
              <a:ea typeface="Arial" panose="020B0604020202020204" pitchFamily="34" charset="0"/>
              <a:cs typeface="Times New Roman" panose="02020603050405020304" pitchFamily="18" charset="0"/>
            </a:endParaRPr>
          </a:p>
          <a:p>
            <a:pPr algn="just">
              <a:lnSpc>
                <a:spcPct val="115000"/>
              </a:lnSpc>
              <a:spcAft>
                <a:spcPts val="800"/>
              </a:spcAft>
            </a:pP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đơn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trẻ</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phải</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đảm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đa</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đủ</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4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phẩm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đạm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bột</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béo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vitamin)</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đủ</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từng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tuổi</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khuyến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tháp</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dinh</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dưỡng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2016 - 2020);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hoặc</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ít</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5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8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phân</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loại</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WHO,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béo</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12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buộc</a:t>
            </a:r>
            <a:r>
              <a:rPr lang="vi-VN" sz="2400" kern="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400" kern="100" dirty="0">
              <a:effectLst/>
              <a:latin typeface="Times New Roman" panose="02020603050405020304" pitchFamily="18" charset="0"/>
              <a:ea typeface="Arial" panose="020B0604020202020204" pitchFamily="34" charset="0"/>
              <a:cs typeface="Times New Roman" panose="02020603050405020304" pitchFamily="18" charset="0"/>
            </a:endParaRPr>
          </a:p>
          <a:p>
            <a:pPr indent="0">
              <a:lnSpc>
                <a:spcPct val="110000"/>
              </a:lnSpc>
              <a:spcBef>
                <a:spcPts val="0"/>
              </a:spcBef>
              <a:buNone/>
            </a:pPr>
            <a:endParaRPr lang="en-US" sz="24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38784642"/>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1C7C2D1-89C4-5027-E194-6C3111D924B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xmlns="" id="{91A9CD81-2B77-E845-A222-6CF4E4796170}"/>
              </a:ext>
            </a:extLst>
          </p:cNvPr>
          <p:cNvSpPr>
            <a:spLocks noGrp="1"/>
          </p:cNvSpPr>
          <p:nvPr>
            <p:ph idx="1"/>
          </p:nvPr>
        </p:nvSpPr>
        <p:spPr>
          <a:xfrm>
            <a:off x="188537" y="346364"/>
            <a:ext cx="11717518" cy="6262253"/>
          </a:xfrm>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15000"/>
              </a:lnSpc>
              <a:spcAft>
                <a:spcPts val="800"/>
              </a:spcAft>
            </a:pP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nhu</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khuyến</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tuổi</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800"/>
              </a:spcAft>
            </a:pP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Bữa</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bán</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trú</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cần</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ứng</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nhu</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khuyến</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bảng</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Nhu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cầu</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khuyến</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nghị</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ea typeface="Times New Roman" panose="02020603050405020304" pitchFamily="18" charset="0"/>
                <a:cs typeface="Times New Roman" panose="02020603050405020304" pitchFamily="18" charset="0"/>
              </a:rPr>
              <a:t>tuổi</a:t>
            </a:r>
            <a:endParaRPr lang="en-US" sz="2400" kern="100" dirty="0">
              <a:effectLst/>
              <a:latin typeface="Arial" panose="020B0604020202020204" pitchFamily="34" charset="0"/>
              <a:ea typeface="Arial" panose="020B0604020202020204" pitchFamily="34" charset="0"/>
              <a:cs typeface="Times New Roman" panose="02020603050405020304" pitchFamily="18" charset="0"/>
            </a:endParaRPr>
          </a:p>
          <a:p>
            <a:pPr marL="708660" indent="-342900">
              <a:lnSpc>
                <a:spcPct val="110000"/>
              </a:lnSpc>
              <a:spcBef>
                <a:spcPts val="0"/>
              </a:spcBef>
              <a:buFontTx/>
              <a:buChar char="-"/>
            </a:pPr>
            <a:endParaRPr lang="en-US" sz="2400" dirty="0">
              <a:latin typeface="Times New Roman" panose="02020603050405020304" pitchFamily="18" charset="0"/>
              <a:ea typeface="Calibri" panose="020F0502020204030204" pitchFamily="34" charset="0"/>
            </a:endParaRPr>
          </a:p>
        </p:txBody>
      </p:sp>
      <p:graphicFrame>
        <p:nvGraphicFramePr>
          <p:cNvPr id="7" name="Table 6">
            <a:extLst>
              <a:ext uri="{FF2B5EF4-FFF2-40B4-BE49-F238E27FC236}">
                <a16:creationId xmlns:a16="http://schemas.microsoft.com/office/drawing/2014/main" xmlns="" id="{081AEC71-2689-1633-8DB6-676EEFC01A57}"/>
              </a:ext>
            </a:extLst>
          </p:cNvPr>
          <p:cNvGraphicFramePr>
            <a:graphicFrameLocks noGrp="1"/>
          </p:cNvGraphicFramePr>
          <p:nvPr>
            <p:extLst>
              <p:ext uri="{D42A27DB-BD31-4B8C-83A1-F6EECF244321}">
                <p14:modId xmlns:p14="http://schemas.microsoft.com/office/powerpoint/2010/main" val="2963042794"/>
              </p:ext>
            </p:extLst>
          </p:nvPr>
        </p:nvGraphicFramePr>
        <p:xfrm>
          <a:off x="1477109" y="2349304"/>
          <a:ext cx="9186203" cy="3490156"/>
        </p:xfrm>
        <a:graphic>
          <a:graphicData uri="http://schemas.openxmlformats.org/drawingml/2006/table">
            <a:tbl>
              <a:tblPr firstRow="1" firstCol="1" bandRow="1">
                <a:tableStyleId>{5C22544A-7EE6-4342-B048-85BDC9FD1C3A}</a:tableStyleId>
              </a:tblPr>
              <a:tblGrid>
                <a:gridCol w="2405601">
                  <a:extLst>
                    <a:ext uri="{9D8B030D-6E8A-4147-A177-3AD203B41FA5}">
                      <a16:colId xmlns:a16="http://schemas.microsoft.com/office/drawing/2014/main" xmlns="" val="566989995"/>
                    </a:ext>
                  </a:extLst>
                </a:gridCol>
                <a:gridCol w="2405601">
                  <a:extLst>
                    <a:ext uri="{9D8B030D-6E8A-4147-A177-3AD203B41FA5}">
                      <a16:colId xmlns:a16="http://schemas.microsoft.com/office/drawing/2014/main" xmlns="" val="3085477101"/>
                    </a:ext>
                  </a:extLst>
                </a:gridCol>
                <a:gridCol w="2122120">
                  <a:extLst>
                    <a:ext uri="{9D8B030D-6E8A-4147-A177-3AD203B41FA5}">
                      <a16:colId xmlns:a16="http://schemas.microsoft.com/office/drawing/2014/main" xmlns="" val="3525125346"/>
                    </a:ext>
                  </a:extLst>
                </a:gridCol>
                <a:gridCol w="2252881">
                  <a:extLst>
                    <a:ext uri="{9D8B030D-6E8A-4147-A177-3AD203B41FA5}">
                      <a16:colId xmlns:a16="http://schemas.microsoft.com/office/drawing/2014/main" xmlns="" val="369238455"/>
                    </a:ext>
                  </a:extLst>
                </a:gridCol>
              </a:tblGrid>
              <a:tr h="1710578">
                <a:tc>
                  <a:txBody>
                    <a:bodyPr/>
                    <a:lstStyle/>
                    <a:p>
                      <a:pPr>
                        <a:lnSpc>
                          <a:spcPct val="115000"/>
                        </a:lnSpc>
                        <a:spcAft>
                          <a:spcPts val="800"/>
                        </a:spcAft>
                      </a:pPr>
                      <a:r>
                        <a:rPr lang="en-US" sz="1400" kern="0" dirty="0" err="1">
                          <a:effectLst/>
                        </a:rPr>
                        <a:t>Nhóm</a:t>
                      </a:r>
                      <a:r>
                        <a:rPr lang="en-US" sz="1400" kern="0" dirty="0">
                          <a:effectLst/>
                        </a:rPr>
                        <a:t> </a:t>
                      </a:r>
                      <a:r>
                        <a:rPr lang="en-US" sz="1400" kern="0" dirty="0" err="1">
                          <a:effectLst/>
                        </a:rPr>
                        <a:t>tuổi</a:t>
                      </a:r>
                      <a:endParaRPr lang="en-US" sz="1100" kern="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dirty="0">
                          <a:effectLst/>
                        </a:rPr>
                        <a:t>Nhu </a:t>
                      </a:r>
                      <a:r>
                        <a:rPr lang="en-US" sz="1400" kern="0" dirty="0" err="1">
                          <a:effectLst/>
                        </a:rPr>
                        <a:t>cầu</a:t>
                      </a:r>
                      <a:r>
                        <a:rPr lang="en-US" sz="1400" kern="0" dirty="0">
                          <a:effectLst/>
                        </a:rPr>
                        <a:t> </a:t>
                      </a:r>
                      <a:r>
                        <a:rPr lang="en-US" sz="1400" kern="0" dirty="0" err="1">
                          <a:effectLst/>
                        </a:rPr>
                        <a:t>khuyến</a:t>
                      </a:r>
                      <a:r>
                        <a:rPr lang="en-US" sz="1400" kern="0" dirty="0">
                          <a:effectLst/>
                        </a:rPr>
                        <a:t> </a:t>
                      </a:r>
                      <a:r>
                        <a:rPr lang="en-US" sz="1400" kern="0" dirty="0" err="1">
                          <a:effectLst/>
                        </a:rPr>
                        <a:t>nghị</a:t>
                      </a:r>
                      <a:r>
                        <a:rPr lang="en-US" sz="1400" kern="0" dirty="0">
                          <a:effectLst/>
                        </a:rPr>
                        <a:t> </a:t>
                      </a:r>
                      <a:r>
                        <a:rPr lang="en-US" sz="1400" kern="0" dirty="0" err="1">
                          <a:effectLst/>
                        </a:rPr>
                        <a:t>năng</a:t>
                      </a:r>
                      <a:r>
                        <a:rPr lang="en-US" sz="1400" kern="0" dirty="0">
                          <a:effectLst/>
                        </a:rPr>
                        <a:t> </a:t>
                      </a:r>
                      <a:r>
                        <a:rPr lang="en-US" sz="1400" kern="0" dirty="0" err="1">
                          <a:effectLst/>
                        </a:rPr>
                        <a:t>lượng</a:t>
                      </a:r>
                      <a:r>
                        <a:rPr lang="en-US" sz="1400" kern="0" dirty="0">
                          <a:effectLst/>
                        </a:rPr>
                        <a:t>/</a:t>
                      </a:r>
                      <a:r>
                        <a:rPr lang="en-US" sz="1400" kern="0" dirty="0" err="1">
                          <a:effectLst/>
                        </a:rPr>
                        <a:t>ngày</a:t>
                      </a:r>
                      <a:r>
                        <a:rPr lang="en-US" sz="1400" kern="0" dirty="0">
                          <a:effectLst/>
                        </a:rPr>
                        <a:t>/</a:t>
                      </a:r>
                      <a:r>
                        <a:rPr lang="en-US" sz="1400" kern="0" dirty="0" err="1">
                          <a:effectLst/>
                        </a:rPr>
                        <a:t>trẻ</a:t>
                      </a:r>
                      <a:endParaRPr lang="en-US" sz="1100" kern="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Tỉ lệ năng lượng khuyến nghị do bữa ăn bán trú cung cấp so với nhu cầu cả ngày</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Nhu cầu khuyến nghị năng lượng tại cơ sở giáo dục mầm non / ngày / trẻ</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835984401"/>
                  </a:ext>
                </a:extLst>
              </a:tr>
              <a:tr h="399969">
                <a:tc>
                  <a:txBody>
                    <a:bodyPr/>
                    <a:lstStyle/>
                    <a:p>
                      <a:pPr>
                        <a:lnSpc>
                          <a:spcPct val="115000"/>
                        </a:lnSpc>
                        <a:spcAft>
                          <a:spcPts val="800"/>
                        </a:spcAft>
                      </a:pPr>
                      <a:r>
                        <a:rPr lang="en-US" sz="1400" kern="0">
                          <a:effectLst/>
                        </a:rPr>
                        <a:t>3 – 6 tháng tuổi</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500-550Kcal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60-70%</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330-350 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503664524"/>
                  </a:ext>
                </a:extLst>
              </a:tr>
              <a:tr h="489820">
                <a:tc>
                  <a:txBody>
                    <a:bodyPr/>
                    <a:lstStyle/>
                    <a:p>
                      <a:pPr>
                        <a:lnSpc>
                          <a:spcPct val="115000"/>
                        </a:lnSpc>
                        <a:spcAft>
                          <a:spcPts val="800"/>
                        </a:spcAft>
                      </a:pPr>
                      <a:r>
                        <a:rPr lang="en-US" sz="1400" kern="0">
                          <a:effectLst/>
                        </a:rPr>
                        <a:t>6 – 12 tháng tuổi</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600-700Kcal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60-70%</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420 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12691110"/>
                  </a:ext>
                </a:extLst>
              </a:tr>
              <a:tr h="489820">
                <a:tc>
                  <a:txBody>
                    <a:bodyPr/>
                    <a:lstStyle/>
                    <a:p>
                      <a:pPr>
                        <a:lnSpc>
                          <a:spcPct val="115000"/>
                        </a:lnSpc>
                        <a:spcAft>
                          <a:spcPts val="800"/>
                        </a:spcAft>
                      </a:pPr>
                      <a:r>
                        <a:rPr lang="en-US" sz="1400" kern="0">
                          <a:effectLst/>
                        </a:rPr>
                        <a:t>12 – 36 tháng tuổi</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930-1000Kcal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60-70%</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600-651 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3955712563"/>
                  </a:ext>
                </a:extLst>
              </a:tr>
              <a:tr h="399969">
                <a:tc>
                  <a:txBody>
                    <a:bodyPr/>
                    <a:lstStyle/>
                    <a:p>
                      <a:pPr>
                        <a:lnSpc>
                          <a:spcPct val="115000"/>
                        </a:lnSpc>
                        <a:spcAft>
                          <a:spcPts val="800"/>
                        </a:spcAft>
                      </a:pPr>
                      <a:r>
                        <a:rPr lang="en-US" sz="1400" kern="0">
                          <a:effectLst/>
                        </a:rPr>
                        <a:t>3 – 6 tuổi</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1230-1320Kcal</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a:effectLst/>
                        </a:rPr>
                        <a:t>50-55%</a:t>
                      </a:r>
                      <a:endParaRPr lang="en-US" sz="1100" kern="10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tc>
                  <a:txBody>
                    <a:bodyPr/>
                    <a:lstStyle/>
                    <a:p>
                      <a:pPr>
                        <a:lnSpc>
                          <a:spcPct val="115000"/>
                        </a:lnSpc>
                        <a:spcAft>
                          <a:spcPts val="800"/>
                        </a:spcAft>
                      </a:pPr>
                      <a:r>
                        <a:rPr lang="en-US" sz="1400" kern="0" dirty="0">
                          <a:effectLst/>
                        </a:rPr>
                        <a:t>615-726 kcal</a:t>
                      </a:r>
                      <a:endParaRPr lang="en-US" sz="1100" kern="100" dirty="0">
                        <a:effectLst/>
                        <a:latin typeface="Arial" panose="020B0604020202020204" pitchFamily="34"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408436897"/>
                  </a:ext>
                </a:extLst>
              </a:tr>
            </a:tbl>
          </a:graphicData>
        </a:graphic>
      </p:graphicFrame>
    </p:spTree>
    <p:extLst>
      <p:ext uri="{BB962C8B-B14F-4D97-AF65-F5344CB8AC3E}">
        <p14:creationId xmlns:p14="http://schemas.microsoft.com/office/powerpoint/2010/main" val="3360082506"/>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AC2310D-23F0-135A-6784-54362D79746D}"/>
              </a:ext>
            </a:extLst>
          </p:cNvPr>
          <p:cNvSpPr txBox="1"/>
          <p:nvPr/>
        </p:nvSpPr>
        <p:spPr>
          <a:xfrm>
            <a:off x="703385" y="520505"/>
            <a:ext cx="11141611" cy="1282146"/>
          </a:xfrm>
          <a:prstGeom prst="rect">
            <a:avLst/>
          </a:prstGeom>
          <a:noFill/>
        </p:spPr>
        <p:txBody>
          <a:bodyPr wrap="square" rtlCol="0">
            <a:spAutoFit/>
          </a:bodyPr>
          <a:lstStyle/>
          <a:p>
            <a:pPr>
              <a:lnSpc>
                <a:spcPct val="115000"/>
              </a:lnSpc>
              <a:spcAft>
                <a:spcPts val="800"/>
              </a:spcAft>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tối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ưu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cân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giữa</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nhóm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sinh</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800"/>
              </a:spcAft>
            </a:pP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Tỉ</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chất</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cung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cấp</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năng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lượng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khẩu</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endPar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xmlns="" id="{AC49D9FD-78F7-1F60-3696-2878F181F0EF}"/>
              </a:ext>
            </a:extLst>
          </p:cNvPr>
          <p:cNvGraphicFramePr>
            <a:graphicFrameLocks noGrp="1"/>
          </p:cNvGraphicFramePr>
          <p:nvPr>
            <p:extLst>
              <p:ext uri="{D42A27DB-BD31-4B8C-83A1-F6EECF244321}">
                <p14:modId xmlns:p14="http://schemas.microsoft.com/office/powerpoint/2010/main" val="1623539366"/>
              </p:ext>
            </p:extLst>
          </p:nvPr>
        </p:nvGraphicFramePr>
        <p:xfrm>
          <a:off x="998806" y="2293034"/>
          <a:ext cx="10213145" cy="3643530"/>
        </p:xfrm>
        <a:graphic>
          <a:graphicData uri="http://schemas.openxmlformats.org/drawingml/2006/table">
            <a:tbl>
              <a:tblPr firstRow="1" firstCol="1" bandRow="1">
                <a:tableStyleId>{5C22544A-7EE6-4342-B048-85BDC9FD1C3A}</a:tableStyleId>
              </a:tblPr>
              <a:tblGrid>
                <a:gridCol w="3307027">
                  <a:extLst>
                    <a:ext uri="{9D8B030D-6E8A-4147-A177-3AD203B41FA5}">
                      <a16:colId xmlns:a16="http://schemas.microsoft.com/office/drawing/2014/main" xmlns="" val="1862999103"/>
                    </a:ext>
                  </a:extLst>
                </a:gridCol>
                <a:gridCol w="3453059">
                  <a:extLst>
                    <a:ext uri="{9D8B030D-6E8A-4147-A177-3AD203B41FA5}">
                      <a16:colId xmlns:a16="http://schemas.microsoft.com/office/drawing/2014/main" xmlns="" val="3755766098"/>
                    </a:ext>
                  </a:extLst>
                </a:gridCol>
                <a:gridCol w="3453059">
                  <a:extLst>
                    <a:ext uri="{9D8B030D-6E8A-4147-A177-3AD203B41FA5}">
                      <a16:colId xmlns:a16="http://schemas.microsoft.com/office/drawing/2014/main" xmlns="" val="2836905581"/>
                    </a:ext>
                  </a:extLst>
                </a:gridCol>
              </a:tblGrid>
              <a:tr h="1039629">
                <a:tc rowSpan="2">
                  <a:txBody>
                    <a:bodyPr/>
                    <a:lstStyle/>
                    <a:p>
                      <a:pPr>
                        <a:lnSpc>
                          <a:spcPct val="115000"/>
                        </a:lnSpc>
                        <a:spcAft>
                          <a:spcPts val="800"/>
                        </a:spcAft>
                      </a:pPr>
                      <a:r>
                        <a:rPr lang="en-US" sz="2400" kern="0">
                          <a:effectLst/>
                          <a:latin typeface="Times New Roman" panose="02020603050405020304" pitchFamily="18" charset="0"/>
                          <a:cs typeface="Times New Roman" panose="02020603050405020304" pitchFamily="18" charset="0"/>
                        </a:rPr>
                        <a:t>Các chất cung cấp năng lượng khẩu phần</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gridSpan="2">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Tỉ lệ các chất cung cấp năng lượng khẩu phần</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hMerge="1">
                  <a:txBody>
                    <a:bodyPr/>
                    <a:lstStyle/>
                    <a:p>
                      <a:endParaRPr lang="en-US"/>
                    </a:p>
                  </a:txBody>
                  <a:tcPr/>
                </a:tc>
                <a:extLst>
                  <a:ext uri="{0D108BD9-81ED-4DB2-BD59-A6C34878D82A}">
                    <a16:rowId xmlns:a16="http://schemas.microsoft.com/office/drawing/2014/main" xmlns="" val="4208453239"/>
                  </a:ext>
                </a:extLst>
              </a:tr>
              <a:tr h="521424">
                <a:tc vMerge="1">
                  <a:txBody>
                    <a:bodyPr/>
                    <a:lstStyle/>
                    <a:p>
                      <a:endParaRPr lang="en-US"/>
                    </a:p>
                  </a:txBody>
                  <a:tcPr/>
                </a:tc>
                <a:tc>
                  <a:txBody>
                    <a:bodyPr/>
                    <a:lstStyle/>
                    <a:p>
                      <a:pPr algn="ctr">
                        <a:lnSpc>
                          <a:spcPct val="115000"/>
                        </a:lnSpc>
                        <a:spcAft>
                          <a:spcPts val="800"/>
                        </a:spcAft>
                      </a:pPr>
                      <a:r>
                        <a:rPr lang="en-US" sz="2400" kern="0" dirty="0" err="1">
                          <a:effectLst/>
                          <a:latin typeface="Times New Roman" panose="02020603050405020304" pitchFamily="18" charset="0"/>
                          <a:cs typeface="Times New Roman" panose="02020603050405020304" pitchFamily="18" charset="0"/>
                        </a:rPr>
                        <a:t>Trẻ</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nhà</a:t>
                      </a:r>
                      <a:r>
                        <a:rPr lang="en-US" sz="2400" kern="0" dirty="0">
                          <a:effectLst/>
                          <a:latin typeface="Times New Roman" panose="02020603050405020304" pitchFamily="18" charset="0"/>
                          <a:cs typeface="Times New Roman" panose="02020603050405020304" pitchFamily="18" charset="0"/>
                        </a:rPr>
                        <a:t> </a:t>
                      </a:r>
                      <a:r>
                        <a:rPr lang="en-US" sz="2400" kern="0" dirty="0" err="1">
                          <a:effectLst/>
                          <a:latin typeface="Times New Roman" panose="02020603050405020304" pitchFamily="18" charset="0"/>
                          <a:cs typeface="Times New Roman" panose="02020603050405020304" pitchFamily="18" charset="0"/>
                        </a:rPr>
                        <a:t>trẻ</a:t>
                      </a:r>
                      <a:endParaRPr lang="en-US"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Trẻ mẫu giáo</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1218465027"/>
                  </a:ext>
                </a:extLst>
              </a:tr>
              <a:tr h="521424">
                <a:tc>
                  <a:txBody>
                    <a:bodyPr/>
                    <a:lstStyle/>
                    <a:p>
                      <a:pPr>
                        <a:lnSpc>
                          <a:spcPct val="115000"/>
                        </a:lnSpc>
                        <a:spcAft>
                          <a:spcPts val="800"/>
                        </a:spcAft>
                      </a:pPr>
                      <a:r>
                        <a:rPr lang="en-US" sz="2400" kern="0">
                          <a:effectLst/>
                          <a:latin typeface="Times New Roman" panose="02020603050405020304" pitchFamily="18" charset="0"/>
                          <a:cs typeface="Times New Roman" panose="02020603050405020304" pitchFamily="18" charset="0"/>
                        </a:rPr>
                        <a:t>Chất đạm (Protein)</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13-20%</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13-20%</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217641877"/>
                  </a:ext>
                </a:extLst>
              </a:tr>
              <a:tr h="521424">
                <a:tc>
                  <a:txBody>
                    <a:bodyPr/>
                    <a:lstStyle/>
                    <a:p>
                      <a:pPr>
                        <a:lnSpc>
                          <a:spcPct val="115000"/>
                        </a:lnSpc>
                        <a:spcAft>
                          <a:spcPts val="800"/>
                        </a:spcAft>
                      </a:pPr>
                      <a:r>
                        <a:rPr lang="en-US" sz="2400" kern="0">
                          <a:effectLst/>
                          <a:latin typeface="Times New Roman" panose="02020603050405020304" pitchFamily="18" charset="0"/>
                          <a:cs typeface="Times New Roman" panose="02020603050405020304" pitchFamily="18" charset="0"/>
                        </a:rPr>
                        <a:t>Chất béo (Lipid)</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30-40%</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25-35%</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4065637583"/>
                  </a:ext>
                </a:extLst>
              </a:tr>
              <a:tr h="1039629">
                <a:tc>
                  <a:txBody>
                    <a:bodyPr/>
                    <a:lstStyle/>
                    <a:p>
                      <a:pPr>
                        <a:lnSpc>
                          <a:spcPct val="115000"/>
                        </a:lnSpc>
                        <a:spcAft>
                          <a:spcPts val="800"/>
                        </a:spcAft>
                      </a:pPr>
                      <a:r>
                        <a:rPr lang="en-US" sz="2400" kern="0">
                          <a:effectLst/>
                          <a:latin typeface="Times New Roman" panose="02020603050405020304" pitchFamily="18" charset="0"/>
                          <a:cs typeface="Times New Roman" panose="02020603050405020304" pitchFamily="18" charset="0"/>
                        </a:rPr>
                        <a:t>Chất bột đường (Glucid)</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a:effectLst/>
                          <a:latin typeface="Times New Roman" panose="02020603050405020304" pitchFamily="18" charset="0"/>
                          <a:cs typeface="Times New Roman" panose="02020603050405020304" pitchFamily="18" charset="0"/>
                        </a:rPr>
                        <a:t>47-50%</a:t>
                      </a:r>
                      <a:endParaRPr lang="en-US" sz="2400" kern="10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tc>
                  <a:txBody>
                    <a:bodyPr/>
                    <a:lstStyle/>
                    <a:p>
                      <a:pPr algn="ctr">
                        <a:lnSpc>
                          <a:spcPct val="115000"/>
                        </a:lnSpc>
                        <a:spcAft>
                          <a:spcPts val="800"/>
                        </a:spcAft>
                      </a:pPr>
                      <a:r>
                        <a:rPr lang="en-US" sz="2400" kern="0" dirty="0">
                          <a:effectLst/>
                          <a:latin typeface="Times New Roman" panose="02020603050405020304" pitchFamily="18" charset="0"/>
                          <a:cs typeface="Times New Roman" panose="02020603050405020304" pitchFamily="18" charset="0"/>
                        </a:rPr>
                        <a:t>52-60%</a:t>
                      </a:r>
                      <a:endParaRPr lang="en-US" sz="2400" kern="100" dirty="0">
                        <a:effectLst/>
                        <a:latin typeface="Times New Roman" panose="02020603050405020304" pitchFamily="18" charset="0"/>
                        <a:ea typeface="Arial" panose="020B060402020202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xmlns="" val="2422277172"/>
                  </a:ext>
                </a:extLst>
              </a:tr>
            </a:tbl>
          </a:graphicData>
        </a:graphic>
      </p:graphicFrame>
    </p:spTree>
    <p:extLst>
      <p:ext uri="{BB962C8B-B14F-4D97-AF65-F5344CB8AC3E}">
        <p14:creationId xmlns:p14="http://schemas.microsoft.com/office/powerpoint/2010/main" val="499628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1504" y="826477"/>
            <a:ext cx="11013141" cy="7792711"/>
          </a:xfrm>
          <a:prstGeom prst="rect">
            <a:avLst/>
          </a:prstGeom>
          <a:noFill/>
        </p:spPr>
        <p:txBody>
          <a:bodyPr wrap="square" rtlCol="0">
            <a:spAutoFit/>
          </a:bodyPr>
          <a:lstStyle/>
          <a:p>
            <a:pPr indent="457200" algn="just">
              <a:lnSpc>
                <a:spcPct val="115000"/>
              </a:lnSpc>
              <a:spcAft>
                <a:spcPts val="800"/>
              </a:spcAft>
            </a:pPr>
            <a:r>
              <a:rPr lang="vi-VN" sz="2800" kern="0">
                <a:effectLst/>
                <a:latin typeface="Times New Roman" panose="02020603050405020304" pitchFamily="18" charset="0"/>
                <a:ea typeface="Times New Roman" panose="02020603050405020304" pitchFamily="18" charset="0"/>
                <a:cs typeface="Times New Roman" panose="02020603050405020304" pitchFamily="18" charset="0"/>
              </a:rPr>
              <a:t>Để nâng cao chất lượng chăm sóc trẻ thì việc ứng dụng công nghệ trong quản lý nuôi dưỡng,</a:t>
            </a:r>
            <a:r>
              <a:rPr lang="en-US" sz="2800" kern="0">
                <a:effectLst/>
                <a:latin typeface="Times New Roman" panose="02020603050405020304" pitchFamily="18" charset="0"/>
                <a:ea typeface="Times New Roman" panose="02020603050405020304" pitchFamily="18" charset="0"/>
                <a:cs typeface="Times New Roman" panose="02020603050405020304" pitchFamily="18" charset="0"/>
              </a:rPr>
              <a:t> chăm sóc trẻ cũng rất cần thiết và việc </a:t>
            </a:r>
            <a:r>
              <a:rPr lang="vi-VN" sz="2800" kern="0">
                <a:effectLst/>
                <a:latin typeface="Times New Roman" panose="02020603050405020304" pitchFamily="18" charset="0"/>
                <a:ea typeface="Times New Roman" panose="02020603050405020304" pitchFamily="18" charset="0"/>
                <a:cs typeface="Times New Roman" panose="02020603050405020304" pitchFamily="18" charset="0"/>
              </a:rPr>
              <a:t>sử dụng phần mềm quản lý </a:t>
            </a:r>
            <a:r>
              <a:rPr lang="en-US" sz="2800" kern="0">
                <a:effectLst/>
                <a:latin typeface="Times New Roman" panose="02020603050405020304" pitchFamily="18" charset="0"/>
                <a:ea typeface="Times New Roman" panose="02020603050405020304" pitchFamily="18" charset="0"/>
                <a:cs typeface="Times New Roman" panose="02020603050405020304" pitchFamily="18" charset="0"/>
              </a:rPr>
              <a:t>nuôi dưỡng </a:t>
            </a:r>
            <a:r>
              <a:rPr lang="vi-VN" sz="2800" kern="0">
                <a:effectLst/>
                <a:latin typeface="Times New Roman" panose="02020603050405020304" pitchFamily="18" charset="0"/>
                <a:ea typeface="Times New Roman" panose="02020603050405020304" pitchFamily="18" charset="0"/>
                <a:cs typeface="Times New Roman" panose="02020603050405020304" pitchFamily="18" charset="0"/>
              </a:rPr>
              <a:t>Nutriall cũng mang lại lợi ích thiết thực.</a:t>
            </a:r>
            <a:endParaRPr lang="en-US" sz="2800" kern="100">
              <a:effectLst/>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15000"/>
              </a:lnSpc>
              <a:spcAft>
                <a:spcPts val="800"/>
              </a:spcAft>
            </a:pPr>
            <a:r>
              <a:rPr lang="vi-VN" sz="2800" kern="0">
                <a:effectLst/>
                <a:latin typeface="Times New Roman" panose="02020603050405020304" pitchFamily="18" charset="0"/>
                <a:ea typeface="Times New Roman" panose="02020603050405020304" pitchFamily="18" charset="0"/>
                <a:cs typeface="Times New Roman" panose="02020603050405020304" pitchFamily="18" charset="0"/>
              </a:rPr>
              <a:t>Dinh dưỡng đóng vai trò quan trọng trong sự phát triển toàn diện của trẻ, từ thể chất đến trí tuệ và cả khả năng miễn dịch. Việc xây dựng thực đơn và khẩu phần ăn cân đối, hợp lý không chỉ đảm bảo cung cấp đủ năng lượng mà còn góp phần hình thành thói quen ăn uống lành mạnh cho trẻ trong giai đoạn đầu đời.</a:t>
            </a:r>
            <a:endParaRPr lang="en-US" sz="2800" kern="100">
              <a:effectLst/>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15000"/>
              </a:lnSpc>
              <a:spcAft>
                <a:spcPts val="800"/>
              </a:spcAft>
            </a:pPr>
            <a:r>
              <a:rPr lang="vi-VN" sz="2800" kern="0">
                <a:effectLst/>
                <a:latin typeface="Times New Roman" panose="02020603050405020304" pitchFamily="18" charset="0"/>
                <a:ea typeface="Times New Roman" panose="02020603050405020304" pitchFamily="18" charset="0"/>
                <a:cs typeface="Times New Roman" panose="02020603050405020304" pitchFamily="18" charset="0"/>
              </a:rPr>
              <a:t>Với yêu cầu này, phần mềm quản lý nuôi dưỡng Nutriall đã trở thành công cụ hỗ trợ đắc lực cho các trường mầm non trong việc lập kế hoạch và quản lý khẩu phần ăn sao cho phù hợp với từng độ tuổi và nhu cầu dinh dưỡng của trẻ.</a:t>
            </a:r>
            <a:endParaRPr lang="en-US" sz="2800" kern="100">
              <a:effectLst/>
              <a:latin typeface="Arial" panose="020B0604020202020204" pitchFamily="34" charset="0"/>
              <a:ea typeface="Arial" panose="020B0604020202020204" pitchFamily="34" charset="0"/>
              <a:cs typeface="Times New Roman" panose="02020603050405020304" pitchFamily="18" charset="0"/>
            </a:endParaRPr>
          </a:p>
          <a:p>
            <a:pPr indent="457200" algn="just">
              <a:lnSpc>
                <a:spcPct val="115000"/>
              </a:lnSpc>
              <a:spcAft>
                <a:spcPts val="800"/>
              </a:spcAft>
            </a:pPr>
            <a:r>
              <a:rPr lang="en-US" sz="2800" kern="0">
                <a:effectLst/>
                <a:latin typeface="Times New Roman" panose="02020603050405020304" pitchFamily="18" charset="0"/>
                <a:ea typeface="Times New Roman" panose="02020603050405020304" pitchFamily="18" charset="0"/>
                <a:cs typeface="Times New Roman" panose="02020603050405020304" pitchFamily="18" charset="0"/>
              </a:rPr>
              <a:t>Trường Mầm non Liên Bảo năm học 2024-2025 mới bắt đầu sử dụng phần mềm Nutriall và chúng tôi nhận thấy phần mềm có những ưu điểm và hạn chế sau</a:t>
            </a:r>
            <a:endParaRPr lang="en-US" sz="2800" kern="100">
              <a:effectLst/>
              <a:latin typeface="Arial" panose="020B0604020202020204" pitchFamily="34" charset="0"/>
              <a:ea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1240592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72353" y="685800"/>
            <a:ext cx="11013141" cy="5298374"/>
          </a:xfrm>
          <a:prstGeom prst="rect">
            <a:avLst/>
          </a:prstGeom>
          <a:noFill/>
        </p:spPr>
        <p:txBody>
          <a:bodyPr wrap="square" rtlCol="0">
            <a:spAutoFit/>
          </a:bodyPr>
          <a:lstStyle/>
          <a:p>
            <a:pPr algn="just">
              <a:lnSpc>
                <a:spcPct val="115000"/>
              </a:lnSpc>
              <a:spcAft>
                <a:spcPts val="800"/>
              </a:spcAft>
            </a:pPr>
            <a:r>
              <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Ưu</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điểm</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phần</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mềm</a:t>
            </a: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Nutriall</a:t>
            </a:r>
            <a:endParaRPr lang="en-US" sz="28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spcAft>
                <a:spcPts val="800"/>
              </a:spcAft>
              <a:tabLst>
                <a:tab pos="457200" algn="l"/>
              </a:tabLst>
            </a:pPr>
            <a:r>
              <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1. Tính năng xây dựng thực đơn tự động</a:t>
            </a:r>
            <a:endParaRPr lang="en-US" sz="28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vi-VN" sz="2800" kern="0" dirty="0">
                <a:effectLst/>
                <a:latin typeface="Times New Roman" panose="02020603050405020304" pitchFamily="18" charset="0"/>
                <a:ea typeface="Times New Roman" panose="02020603050405020304" pitchFamily="18" charset="0"/>
                <a:cs typeface="Times New Roman" panose="02020603050405020304" pitchFamily="18" charset="0"/>
              </a:rPr>
              <a:t>Nutriall cung cấp một cơ sở dữ liệu phong phú về các loại thực phẩm và giá trị dinh dưỡng. Dựa trên các thông số về độ tuổi, số lượng trẻ và yêu cầu về dinh dưỡng, phần mềm có khả năng tự động đề xuất thực đơn hàng tuần hoặc hàng tháng.</a:t>
            </a:r>
            <a:endParaRPr lang="en-US" sz="28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Times New Roman" panose="02020603050405020304" pitchFamily="18" charset="0"/>
              <a:buChar char="-"/>
            </a:pPr>
            <a:r>
              <a:rPr lang="vi-VN" sz="2800" kern="0" dirty="0">
                <a:effectLst/>
                <a:latin typeface="Times New Roman" panose="02020603050405020304" pitchFamily="18" charset="0"/>
                <a:ea typeface="Times New Roman" panose="02020603050405020304" pitchFamily="18" charset="0"/>
                <a:cs typeface="Times New Roman" panose="02020603050405020304" pitchFamily="18" charset="0"/>
              </a:rPr>
              <a:t>Phần mềm giúp loại bỏ sự lặp lại của món ăn, đảm bảo rằng trẻ được cung cấp một chế độ ăn đa dạng và cân bằng, đáp ứng đầy đủ các nhóm thực phẩm cần thiết (đạm, bột đường, chất béo, vitamin và khoáng chất).</a:t>
            </a:r>
            <a:endParaRPr lang="en-US" sz="2800" kern="1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US" sz="1050" b="1" dirty="0">
                <a:solidFill>
                  <a:srgbClr val="0070C0"/>
                </a:solidFill>
                <a:latin typeface="Times New Roman" panose="02020603050405020304" pitchFamily="18" charset="0"/>
                <a:cs typeface="Times New Roman" panose="02020603050405020304" pitchFamily="18" charset="0"/>
              </a:rPr>
              <a:t/>
            </a:r>
            <a:br>
              <a:rPr lang="en-US" sz="1050" b="1" dirty="0">
                <a:solidFill>
                  <a:srgbClr val="0070C0"/>
                </a:solidFill>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3519484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9876AA0-F85D-2E5A-0DED-14205443F78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375C6743-9D59-A706-E024-1C774EBED51F}"/>
              </a:ext>
            </a:extLst>
          </p:cNvPr>
          <p:cNvSpPr txBox="1"/>
          <p:nvPr/>
        </p:nvSpPr>
        <p:spPr>
          <a:xfrm>
            <a:off x="589429" y="779813"/>
            <a:ext cx="11013141" cy="4700261"/>
          </a:xfrm>
          <a:prstGeom prst="rect">
            <a:avLst/>
          </a:prstGeom>
          <a:noFill/>
        </p:spPr>
        <p:txBody>
          <a:bodyPr wrap="square" rtlCol="0">
            <a:spAutoFit/>
          </a:bodyPr>
          <a:lstStyle/>
          <a:p>
            <a:pPr marL="342900" lvl="0" indent="-342900" algn="just">
              <a:lnSpc>
                <a:spcPct val="115000"/>
              </a:lnSpc>
              <a:spcAft>
                <a:spcPts val="800"/>
              </a:spcAft>
              <a:tabLst>
                <a:tab pos="457200" algn="l"/>
              </a:tabLst>
            </a:pPr>
            <a:r>
              <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2. Tính toán khẩu phần ăn theo ngày hợp lý</a:t>
            </a:r>
            <a:endParaRPr lang="en-US" sz="28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vi-VN" sz="2800" kern="0" dirty="0">
                <a:effectLst/>
                <a:latin typeface="Times New Roman" panose="02020603050405020304" pitchFamily="18" charset="0"/>
                <a:ea typeface="Times New Roman" panose="02020603050405020304" pitchFamily="18" charset="0"/>
                <a:cs typeface="Times New Roman" panose="02020603050405020304" pitchFamily="18" charset="0"/>
              </a:rPr>
              <a:t>Dựa vào dữ liệu được nhập vào, Nutriall có thể tính toán chính xác khẩu phần ăn cho từng nhóm tuổi. Phần mềm cũng hỗ trợ điều chỉnh khẩu phần để phù hợp với nhu cầu thực tế của trẻ, tránh tình trạng dư thừa hoặc thiếu hụt.</a:t>
            </a:r>
            <a:endParaRPr lang="en-US" sz="28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Times New Roman" panose="02020603050405020304" pitchFamily="18" charset="0"/>
              <a:buChar char="-"/>
            </a:pPr>
            <a:r>
              <a:rPr lang="vi-VN" sz="2800" kern="0" dirty="0">
                <a:effectLst/>
                <a:latin typeface="Times New Roman" panose="02020603050405020304" pitchFamily="18" charset="0"/>
                <a:ea typeface="Times New Roman" panose="02020603050405020304" pitchFamily="18" charset="0"/>
                <a:cs typeface="Times New Roman" panose="02020603050405020304" pitchFamily="18" charset="0"/>
              </a:rPr>
              <a:t>Điều này đặc biệt hữu ích trong việc theo dõi và đảm bảo rằng trẻ ăn uống đúng theo khuyến cáo dinh dưỡng mà không vượt quá khả năng tiêu thụ của cơ thể trẻ.</a:t>
            </a:r>
            <a:endParaRPr lang="en-US" sz="2800" kern="1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US" sz="1050" b="1" dirty="0">
                <a:solidFill>
                  <a:srgbClr val="0070C0"/>
                </a:solidFill>
                <a:latin typeface="Times New Roman" panose="02020603050405020304" pitchFamily="18" charset="0"/>
                <a:cs typeface="Times New Roman" panose="02020603050405020304" pitchFamily="18" charset="0"/>
              </a:rPr>
              <a:t/>
            </a:r>
            <a:br>
              <a:rPr lang="en-US" sz="1050" b="1" dirty="0">
                <a:solidFill>
                  <a:srgbClr val="0070C0"/>
                </a:solidFill>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2979725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C8D40FF-2B45-CD8E-1F91-3E2272F20D4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0512A89F-B878-4332-FE35-CBE92A81D401}"/>
              </a:ext>
            </a:extLst>
          </p:cNvPr>
          <p:cNvSpPr txBox="1"/>
          <p:nvPr/>
        </p:nvSpPr>
        <p:spPr>
          <a:xfrm>
            <a:off x="589429" y="779813"/>
            <a:ext cx="11013141" cy="4700261"/>
          </a:xfrm>
          <a:prstGeom prst="rect">
            <a:avLst/>
          </a:prstGeom>
          <a:noFill/>
        </p:spPr>
        <p:txBody>
          <a:bodyPr wrap="square" rtlCol="0">
            <a:spAutoFit/>
          </a:bodyPr>
          <a:lstStyle/>
          <a:p>
            <a:pPr marL="342900" lvl="0" indent="-342900" algn="just">
              <a:lnSpc>
                <a:spcPct val="115000"/>
              </a:lnSpc>
              <a:spcAft>
                <a:spcPts val="800"/>
              </a:spcAft>
              <a:tabLst>
                <a:tab pos="457200" algn="l"/>
              </a:tabLst>
            </a:pPr>
            <a:r>
              <a:rPr lang="vi-VN" sz="2800" b="1" kern="0" dirty="0">
                <a:latin typeface="Times New Roman" panose="02020603050405020304" pitchFamily="18" charset="0"/>
                <a:ea typeface="Times New Roman" panose="02020603050405020304" pitchFamily="18" charset="0"/>
                <a:cs typeface="Times New Roman" panose="02020603050405020304" pitchFamily="18" charset="0"/>
              </a:rPr>
              <a:t>3</a:t>
            </a:r>
            <a:r>
              <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Kiểm soát và quản lý nguồn thực phẩm</a:t>
            </a:r>
            <a:endParaRPr lang="en-US" sz="28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buFont typeface="Times New Roman" panose="02020603050405020304" pitchFamily="18" charset="0"/>
              <a:buChar char="-"/>
            </a:pPr>
            <a:r>
              <a:rPr lang="vi-VN" sz="2800" kern="0" dirty="0">
                <a:effectLst/>
                <a:latin typeface="Times New Roman" panose="02020603050405020304" pitchFamily="18" charset="0"/>
                <a:ea typeface="Times New Roman" panose="02020603050405020304" pitchFamily="18" charset="0"/>
                <a:cs typeface="Times New Roman" panose="02020603050405020304" pitchFamily="18" charset="0"/>
              </a:rPr>
              <a:t>Nutriall cho phép các trường mầm non theo dõi việc nhập, xuất các loại thực phẩm sử dụng hàng ngày. Điều này giúp kiểm soát lượng thực phẩm đã sử dụng, tránh lãng phí và quản lý hiệu quả nguồn ngân sách thực phẩm.</a:t>
            </a:r>
            <a:endParaRPr lang="en-US" sz="2800" kern="1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800"/>
              </a:spcAft>
              <a:buFont typeface="Times New Roman" panose="02020603050405020304" pitchFamily="18" charset="0"/>
              <a:buChar char="-"/>
            </a:pPr>
            <a:r>
              <a:rPr lang="vi-VN" sz="2800" kern="0" dirty="0">
                <a:effectLst/>
                <a:latin typeface="Times New Roman" panose="02020603050405020304" pitchFamily="18" charset="0"/>
                <a:ea typeface="Times New Roman" panose="02020603050405020304" pitchFamily="18" charset="0"/>
                <a:cs typeface="Times New Roman" panose="02020603050405020304" pitchFamily="18" charset="0"/>
              </a:rPr>
              <a:t>Hệ thống báo cáo của phần mềm cũng giúp ban giám hiệu nắm bắt được tình hình sử dụng thực phẩm, từ đó có những điều chỉnh cần thiết trong việc lựa chọn và phân bổ nguyên liệu.</a:t>
            </a:r>
            <a:endParaRPr lang="en-US" sz="2800" kern="1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US" sz="1050" b="1" dirty="0">
                <a:solidFill>
                  <a:srgbClr val="0070C0"/>
                </a:solidFill>
                <a:latin typeface="Times New Roman" panose="02020603050405020304" pitchFamily="18" charset="0"/>
                <a:cs typeface="Times New Roman" panose="02020603050405020304" pitchFamily="18" charset="0"/>
              </a:rPr>
              <a:t/>
            </a:r>
            <a:br>
              <a:rPr lang="en-US" sz="1050" b="1" dirty="0">
                <a:solidFill>
                  <a:srgbClr val="0070C0"/>
                </a:solidFill>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74774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4696224-6ACB-A5FB-0299-337AD712997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xmlns="" id="{00FC3769-EF3A-AF7C-FCA9-E0AEAF7CEE18}"/>
              </a:ext>
            </a:extLst>
          </p:cNvPr>
          <p:cNvSpPr txBox="1"/>
          <p:nvPr/>
        </p:nvSpPr>
        <p:spPr>
          <a:xfrm>
            <a:off x="589429" y="779813"/>
            <a:ext cx="11013141" cy="4031360"/>
          </a:xfrm>
          <a:prstGeom prst="rect">
            <a:avLst/>
          </a:prstGeom>
          <a:noFill/>
        </p:spPr>
        <p:txBody>
          <a:bodyPr wrap="square" rtlCol="0">
            <a:spAutoFit/>
          </a:bodyPr>
          <a:lstStyle/>
          <a:p>
            <a:pPr marL="342900" lvl="0" indent="-342900" algn="just">
              <a:lnSpc>
                <a:spcPct val="115000"/>
              </a:lnSpc>
              <a:tabLst>
                <a:tab pos="457200" algn="l"/>
              </a:tabLst>
            </a:pPr>
            <a:r>
              <a:rPr lang="vi-VN" sz="2800" b="1" kern="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vi-VN" sz="3200" b="1" kern="0" dirty="0">
                <a:effectLst/>
                <a:latin typeface="Times New Roman" panose="02020603050405020304" pitchFamily="18" charset="0"/>
                <a:ea typeface="Times New Roman" panose="02020603050405020304" pitchFamily="18" charset="0"/>
                <a:cs typeface="Times New Roman" panose="02020603050405020304" pitchFamily="18" charset="0"/>
              </a:rPr>
              <a:t>. Tăng tính minh bạch và tin tưởng</a:t>
            </a:r>
            <a:endParaRPr lang="en-US" sz="3200" kern="1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lnSpc>
                <a:spcPct val="115000"/>
              </a:lnSpc>
              <a:spcAft>
                <a:spcPts val="800"/>
              </a:spcAft>
              <a:buFont typeface="Times New Roman" panose="02020603050405020304" pitchFamily="18" charset="0"/>
              <a:buChar char="-"/>
            </a:pPr>
            <a:r>
              <a:rPr lang="vi-VN" sz="3200" kern="0" dirty="0">
                <a:effectLst/>
                <a:latin typeface="Times New Roman" panose="02020603050405020304" pitchFamily="18" charset="0"/>
                <a:ea typeface="Times New Roman" panose="02020603050405020304" pitchFamily="18" charset="0"/>
                <a:cs typeface="Times New Roman" panose="02020603050405020304" pitchFamily="18" charset="0"/>
              </a:rPr>
              <a:t>Phần mềm Nutriall cung cấp các báo cáo chi tiết về thực đơn và khẩu phần ăn, giúp nhà trường dễ dàng thông báo cho phụ huynh về chế độ dinh dưỡng của con em mình. Phụ huynh sẽ yên tâm hơn khi biết được con mình được chăm sóc với chế độ ăn uống khoa học, đảm bảo dinh dưỡng.</a:t>
            </a:r>
            <a:endParaRPr lang="en-US" sz="3200" kern="100" dirty="0">
              <a:effectLst/>
              <a:latin typeface="Arial" panose="020B0604020202020204" pitchFamily="34" charset="0"/>
              <a:ea typeface="Times New Roman" panose="02020603050405020304" pitchFamily="18" charset="0"/>
              <a:cs typeface="Times New Roman" panose="02020603050405020304" pitchFamily="18" charset="0"/>
            </a:endParaRPr>
          </a:p>
          <a:p>
            <a:r>
              <a:rPr lang="en-US" sz="1050" b="1" dirty="0">
                <a:solidFill>
                  <a:srgbClr val="0070C0"/>
                </a:solidFill>
                <a:latin typeface="Times New Roman" panose="02020603050405020304" pitchFamily="18" charset="0"/>
                <a:cs typeface="Times New Roman" panose="02020603050405020304" pitchFamily="18" charset="0"/>
              </a:rPr>
              <a:t/>
            </a:r>
            <a:br>
              <a:rPr lang="en-US" sz="1050" b="1" dirty="0">
                <a:solidFill>
                  <a:srgbClr val="0070C0"/>
                </a:solidFill>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762844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25263</TotalTime>
  <Words>1803</Words>
  <Application>Microsoft Office PowerPoint</Application>
  <PresentationFormat>Widescreen</PresentationFormat>
  <Paragraphs>123</Paragraphs>
  <Slides>16</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Arial</vt:lpstr>
      <vt:lpstr>Calibri</vt:lpstr>
      <vt:lpstr>Lucida Sans Unicode</vt:lpstr>
      <vt:lpstr>Times New Roman</vt:lpstr>
      <vt:lpstr>Trebuchet MS</vt:lpstr>
      <vt:lpstr>Verdana</vt:lpstr>
      <vt:lpstr>Wingdings 2</vt:lpstr>
      <vt:lpstr>Wingdings 3</vt:lpstr>
      <vt:lpstr>Concourse</vt:lpstr>
      <vt:lpstr>Facet</vt:lpstr>
      <vt:lpstr>Seminar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Tien Ich May Tinh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TRUYỆN CỔ TÍCH DÂN GIAN  ĐẾN TRUYỆN CỔ TÍCH NHÀ VĂN  (TRƯỜNG HỢP TÔ HOÀI, PHẠM HỔ)</dc:title>
  <dc:creator>Le Tien Duat</dc:creator>
  <cp:lastModifiedBy>Windows User</cp:lastModifiedBy>
  <cp:revision>965</cp:revision>
  <dcterms:created xsi:type="dcterms:W3CDTF">2016-10-29T13:44:16Z</dcterms:created>
  <dcterms:modified xsi:type="dcterms:W3CDTF">2026-01-22T02:51:06Z</dcterms:modified>
</cp:coreProperties>
</file>